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68"/>
  </p:notesMasterIdLst>
  <p:sldIdLst>
    <p:sldId id="256" r:id="rId2"/>
    <p:sldId id="257" r:id="rId3"/>
    <p:sldId id="296" r:id="rId4"/>
    <p:sldId id="258" r:id="rId5"/>
    <p:sldId id="288" r:id="rId6"/>
    <p:sldId id="295" r:id="rId7"/>
    <p:sldId id="263" r:id="rId8"/>
    <p:sldId id="265" r:id="rId9"/>
    <p:sldId id="266" r:id="rId10"/>
    <p:sldId id="267" r:id="rId11"/>
    <p:sldId id="268" r:id="rId12"/>
    <p:sldId id="271" r:id="rId13"/>
    <p:sldId id="273" r:id="rId14"/>
    <p:sldId id="272" r:id="rId15"/>
    <p:sldId id="274" r:id="rId16"/>
    <p:sldId id="275" r:id="rId17"/>
    <p:sldId id="270" r:id="rId18"/>
    <p:sldId id="277" r:id="rId19"/>
    <p:sldId id="269" r:id="rId20"/>
    <p:sldId id="279" r:id="rId21"/>
    <p:sldId id="280" r:id="rId22"/>
    <p:sldId id="281" r:id="rId23"/>
    <p:sldId id="282" r:id="rId24"/>
    <p:sldId id="283" r:id="rId25"/>
    <p:sldId id="284" r:id="rId26"/>
    <p:sldId id="285" r:id="rId27"/>
    <p:sldId id="286" r:id="rId28"/>
    <p:sldId id="287" r:id="rId29"/>
    <p:sldId id="292" r:id="rId30"/>
    <p:sldId id="293" r:id="rId31"/>
    <p:sldId id="294" r:id="rId32"/>
    <p:sldId id="289" r:id="rId33"/>
    <p:sldId id="297" r:id="rId34"/>
    <p:sldId id="298" r:id="rId35"/>
    <p:sldId id="299" r:id="rId36"/>
    <p:sldId id="300" r:id="rId37"/>
    <p:sldId id="290" r:id="rId38"/>
    <p:sldId id="291" r:id="rId39"/>
    <p:sldId id="301" r:id="rId40"/>
    <p:sldId id="302" r:id="rId41"/>
    <p:sldId id="303" r:id="rId42"/>
    <p:sldId id="304" r:id="rId43"/>
    <p:sldId id="305" r:id="rId44"/>
    <p:sldId id="306" r:id="rId45"/>
    <p:sldId id="307" r:id="rId46"/>
    <p:sldId id="308" r:id="rId47"/>
    <p:sldId id="309" r:id="rId48"/>
    <p:sldId id="310" r:id="rId49"/>
    <p:sldId id="325" r:id="rId50"/>
    <p:sldId id="326" r:id="rId51"/>
    <p:sldId id="311" r:id="rId52"/>
    <p:sldId id="312" r:id="rId53"/>
    <p:sldId id="313" r:id="rId54"/>
    <p:sldId id="314" r:id="rId55"/>
    <p:sldId id="316" r:id="rId56"/>
    <p:sldId id="318" r:id="rId57"/>
    <p:sldId id="317" r:id="rId58"/>
    <p:sldId id="319" r:id="rId59"/>
    <p:sldId id="320" r:id="rId60"/>
    <p:sldId id="321" r:id="rId61"/>
    <p:sldId id="322" r:id="rId62"/>
    <p:sldId id="323" r:id="rId63"/>
    <p:sldId id="324" r:id="rId64"/>
    <p:sldId id="327" r:id="rId65"/>
    <p:sldId id="328" r:id="rId66"/>
    <p:sldId id="262" r:id="rId67"/>
  </p:sldIdLst>
  <p:sldSz cx="9144000" cy="5715000" type="screen16x10"/>
  <p:notesSz cx="6858000" cy="9144000"/>
  <p:embeddedFontLst>
    <p:embeddedFont>
      <p:font typeface="Fira Code" pitchFamily="49" charset="0"/>
      <p:regular r:id="rId69"/>
      <p:bold r:id="rId70"/>
    </p:embeddedFont>
    <p:embeddedFont>
      <p:font typeface="Fira Code Light" pitchFamily="49" charset="0"/>
      <p:regular r:id="rId71"/>
      <p:bold r:id="rId72"/>
    </p:embeddedFont>
    <p:embeddedFont>
      <p:font typeface="Ubuntu" panose="020B0504030602030204" pitchFamily="34" charset="0"/>
      <p:regular r:id="rId73"/>
      <p:bold r:id="rId74"/>
      <p:italic r:id="rId75"/>
      <p:boldItalic r:id="rId76"/>
    </p:embeddedFont>
    <p:embeddedFont>
      <p:font typeface="Ubuntu Light" panose="020B0304030602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9"/>
    <p:restoredTop sz="94694"/>
  </p:normalViewPr>
  <p:slideViewPr>
    <p:cSldViewPr snapToGrid="0">
      <p:cViewPr varScale="1">
        <p:scale>
          <a:sx n="145" d="100"/>
          <a:sy n="145" d="100"/>
        </p:scale>
        <p:origin x="1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0D531-70FE-994F-97E1-94D832B98261}" type="doc">
      <dgm:prSet loTypeId="urn:microsoft.com/office/officeart/2005/8/layout/process1" loCatId="" qsTypeId="urn:microsoft.com/office/officeart/2005/8/quickstyle/simple1" qsCatId="simple" csTypeId="urn:microsoft.com/office/officeart/2005/8/colors/colorful3" csCatId="colorful" phldr="1"/>
      <dgm:spPr/>
    </dgm:pt>
    <dgm:pt modelId="{6D88775C-5590-9740-9292-4BEE9F21FB3D}">
      <dgm:prSet phldrT="[Texto]"/>
      <dgm:spPr/>
      <dgm:t>
        <a:bodyPr/>
        <a:lstStyle/>
        <a:p>
          <a:r>
            <a:rPr lang="pt-BR" dirty="0"/>
            <a:t>Refinamento do Backlog</a:t>
          </a:r>
        </a:p>
      </dgm:t>
    </dgm:pt>
    <dgm:pt modelId="{BB5C9CD7-E46C-E742-9BB6-FF1319C96B73}" type="parTrans" cxnId="{A81CFE4D-84EA-EA40-862B-9DD6D186FB60}">
      <dgm:prSet/>
      <dgm:spPr/>
      <dgm:t>
        <a:bodyPr/>
        <a:lstStyle/>
        <a:p>
          <a:endParaRPr lang="pt-BR"/>
        </a:p>
      </dgm:t>
    </dgm:pt>
    <dgm:pt modelId="{5D8BD58F-AFB5-8742-8664-5856AC0D7D8F}" type="sibTrans" cxnId="{A81CFE4D-84EA-EA40-862B-9DD6D186FB60}">
      <dgm:prSet/>
      <dgm:spPr/>
      <dgm:t>
        <a:bodyPr/>
        <a:lstStyle/>
        <a:p>
          <a:endParaRPr lang="pt-BR"/>
        </a:p>
      </dgm:t>
    </dgm:pt>
    <dgm:pt modelId="{CE67DBC5-4E46-ED49-9543-0DF2ECB16A4F}">
      <dgm:prSet phldrT="[Texto]"/>
      <dgm:spPr/>
      <dgm:t>
        <a:bodyPr/>
        <a:lstStyle/>
        <a:p>
          <a:r>
            <a:rPr lang="pt-BR" dirty="0"/>
            <a:t>Sprint Planning</a:t>
          </a:r>
        </a:p>
      </dgm:t>
    </dgm:pt>
    <dgm:pt modelId="{92377F3A-BB6C-8B4F-A6EE-AA132A482320}" type="parTrans" cxnId="{5D85E2F3-BDB1-8240-983D-6372C3F23493}">
      <dgm:prSet/>
      <dgm:spPr/>
      <dgm:t>
        <a:bodyPr/>
        <a:lstStyle/>
        <a:p>
          <a:endParaRPr lang="pt-BR"/>
        </a:p>
      </dgm:t>
    </dgm:pt>
    <dgm:pt modelId="{8B759DEA-1CBF-2B42-A694-6D0F996A767C}" type="sibTrans" cxnId="{5D85E2F3-BDB1-8240-983D-6372C3F23493}">
      <dgm:prSet/>
      <dgm:spPr/>
      <dgm:t>
        <a:bodyPr/>
        <a:lstStyle/>
        <a:p>
          <a:endParaRPr lang="pt-BR"/>
        </a:p>
      </dgm:t>
    </dgm:pt>
    <dgm:pt modelId="{B1057DA7-D7A9-AE4E-8A46-D5CB03CBF96D}">
      <dgm:prSet phldrT="[Texto]"/>
      <dgm:spPr/>
      <dgm:t>
        <a:bodyPr/>
        <a:lstStyle/>
        <a:p>
          <a:r>
            <a:rPr lang="pt-BR" dirty="0"/>
            <a:t>Criar as </a:t>
          </a:r>
          <a:r>
            <a:rPr lang="pt-BR" dirty="0" err="1"/>
            <a:t>user</a:t>
          </a:r>
          <a:r>
            <a:rPr lang="pt-BR" dirty="0"/>
            <a:t> </a:t>
          </a:r>
          <a:r>
            <a:rPr lang="pt-BR" dirty="0" err="1"/>
            <a:t>Storys</a:t>
          </a:r>
          <a:r>
            <a:rPr lang="pt-BR" dirty="0"/>
            <a:t> com:</a:t>
          </a:r>
        </a:p>
      </dgm:t>
    </dgm:pt>
    <dgm:pt modelId="{640D1AEB-8349-7048-A16E-FA53DE9AC163}" type="parTrans" cxnId="{865542A8-77BF-8547-B77B-476065636A57}">
      <dgm:prSet/>
      <dgm:spPr/>
      <dgm:t>
        <a:bodyPr/>
        <a:lstStyle/>
        <a:p>
          <a:endParaRPr lang="pt-BR"/>
        </a:p>
      </dgm:t>
    </dgm:pt>
    <dgm:pt modelId="{DECD665E-BC1C-664C-BB75-D18267BD9811}" type="sibTrans" cxnId="{865542A8-77BF-8547-B77B-476065636A57}">
      <dgm:prSet/>
      <dgm:spPr/>
      <dgm:t>
        <a:bodyPr/>
        <a:lstStyle/>
        <a:p>
          <a:endParaRPr lang="pt-BR"/>
        </a:p>
      </dgm:t>
    </dgm:pt>
    <dgm:pt modelId="{717CFF3C-1A78-0742-9BDA-E7200074707A}">
      <dgm:prSet phldrT="[Texto]"/>
      <dgm:spPr/>
      <dgm:t>
        <a:bodyPr/>
        <a:lstStyle/>
        <a:p>
          <a:r>
            <a:rPr lang="pt-BR" dirty="0"/>
            <a:t>DOD</a:t>
          </a:r>
        </a:p>
      </dgm:t>
    </dgm:pt>
    <dgm:pt modelId="{DCFECC76-3E09-2940-B67A-8A0F96522E51}" type="parTrans" cxnId="{5F8ABCF9-AF4C-3A4A-B55F-20D99018F910}">
      <dgm:prSet/>
      <dgm:spPr/>
      <dgm:t>
        <a:bodyPr/>
        <a:lstStyle/>
        <a:p>
          <a:endParaRPr lang="pt-BR"/>
        </a:p>
      </dgm:t>
    </dgm:pt>
    <dgm:pt modelId="{6547DFBE-20B3-DB44-BC5F-9EFF6635468A}" type="sibTrans" cxnId="{5F8ABCF9-AF4C-3A4A-B55F-20D99018F910}">
      <dgm:prSet/>
      <dgm:spPr/>
      <dgm:t>
        <a:bodyPr/>
        <a:lstStyle/>
        <a:p>
          <a:endParaRPr lang="pt-BR"/>
        </a:p>
      </dgm:t>
    </dgm:pt>
    <dgm:pt modelId="{5E326CE6-E6E5-BF42-9A0D-D8A2A207BED4}">
      <dgm:prSet phldrT="[Texto]"/>
      <dgm:spPr/>
      <dgm:t>
        <a:bodyPr/>
        <a:lstStyle/>
        <a:p>
          <a:r>
            <a:rPr lang="pt-BR" dirty="0"/>
            <a:t>DOR </a:t>
          </a:r>
        </a:p>
      </dgm:t>
    </dgm:pt>
    <dgm:pt modelId="{A400A4D9-1A2D-7747-8929-B3F6AB20D520}" type="parTrans" cxnId="{C24C3B5B-107B-DC4A-9D03-5D46AEEB05F5}">
      <dgm:prSet/>
      <dgm:spPr/>
      <dgm:t>
        <a:bodyPr/>
        <a:lstStyle/>
        <a:p>
          <a:endParaRPr lang="pt-BR"/>
        </a:p>
      </dgm:t>
    </dgm:pt>
    <dgm:pt modelId="{43A0C987-DA66-5340-9B4D-13D66F3642F3}" type="sibTrans" cxnId="{C24C3B5B-107B-DC4A-9D03-5D46AEEB05F5}">
      <dgm:prSet/>
      <dgm:spPr/>
      <dgm:t>
        <a:bodyPr/>
        <a:lstStyle/>
        <a:p>
          <a:endParaRPr lang="pt-BR"/>
        </a:p>
      </dgm:t>
    </dgm:pt>
    <dgm:pt modelId="{CCB28A2D-DA45-1A45-9C08-CC0142E22E68}">
      <dgm:prSet phldrT="[Texto]"/>
      <dgm:spPr/>
      <dgm:t>
        <a:bodyPr/>
        <a:lstStyle/>
        <a:p>
          <a:r>
            <a:rPr lang="pt-BR" dirty="0"/>
            <a:t>Planning Poker</a:t>
          </a:r>
        </a:p>
      </dgm:t>
    </dgm:pt>
    <dgm:pt modelId="{94CC46C3-FBB5-4A4D-98F1-B31FF0279219}" type="parTrans" cxnId="{1505FEFF-F2A9-0C4F-877E-E50FF111F4CD}">
      <dgm:prSet/>
      <dgm:spPr/>
      <dgm:t>
        <a:bodyPr/>
        <a:lstStyle/>
        <a:p>
          <a:endParaRPr lang="pt-BR"/>
        </a:p>
      </dgm:t>
    </dgm:pt>
    <dgm:pt modelId="{A5CF469B-346B-3142-9C49-5DF3AFF9EA0E}" type="sibTrans" cxnId="{1505FEFF-F2A9-0C4F-877E-E50FF111F4CD}">
      <dgm:prSet/>
      <dgm:spPr/>
      <dgm:t>
        <a:bodyPr/>
        <a:lstStyle/>
        <a:p>
          <a:endParaRPr lang="pt-BR"/>
        </a:p>
      </dgm:t>
    </dgm:pt>
    <dgm:pt modelId="{472175F5-2002-CD4A-9DBF-AE2F1FAC3FD3}" type="pres">
      <dgm:prSet presAssocID="{66A0D531-70FE-994F-97E1-94D832B98261}" presName="Name0" presStyleCnt="0">
        <dgm:presLayoutVars>
          <dgm:dir/>
          <dgm:resizeHandles val="exact"/>
        </dgm:presLayoutVars>
      </dgm:prSet>
      <dgm:spPr/>
    </dgm:pt>
    <dgm:pt modelId="{A0E39E63-AAA6-AC40-A7BE-88489624B374}" type="pres">
      <dgm:prSet presAssocID="{6D88775C-5590-9740-9292-4BEE9F21FB3D}" presName="node" presStyleLbl="node1" presStyleIdx="0" presStyleCnt="2">
        <dgm:presLayoutVars>
          <dgm:bulletEnabled val="1"/>
        </dgm:presLayoutVars>
      </dgm:prSet>
      <dgm:spPr/>
    </dgm:pt>
    <dgm:pt modelId="{BD28F938-95BB-6E4E-81D7-F90A74C37524}" type="pres">
      <dgm:prSet presAssocID="{5D8BD58F-AFB5-8742-8664-5856AC0D7D8F}" presName="sibTrans" presStyleLbl="sibTrans2D1" presStyleIdx="0" presStyleCnt="1"/>
      <dgm:spPr/>
    </dgm:pt>
    <dgm:pt modelId="{278D65D8-711A-9E4E-8874-8D71FA95A17D}" type="pres">
      <dgm:prSet presAssocID="{5D8BD58F-AFB5-8742-8664-5856AC0D7D8F}" presName="connectorText" presStyleLbl="sibTrans2D1" presStyleIdx="0" presStyleCnt="1"/>
      <dgm:spPr/>
    </dgm:pt>
    <dgm:pt modelId="{D9CD793B-D29C-F048-863C-9337794D0F1A}" type="pres">
      <dgm:prSet presAssocID="{CE67DBC5-4E46-ED49-9543-0DF2ECB16A4F}" presName="node" presStyleLbl="node1" presStyleIdx="1" presStyleCnt="2">
        <dgm:presLayoutVars>
          <dgm:bulletEnabled val="1"/>
        </dgm:presLayoutVars>
      </dgm:prSet>
      <dgm:spPr/>
    </dgm:pt>
  </dgm:ptLst>
  <dgm:cxnLst>
    <dgm:cxn modelId="{C5B22E14-D5C4-184E-9231-5313244196D1}" type="presOf" srcId="{717CFF3C-1A78-0742-9BDA-E7200074707A}" destId="{A0E39E63-AAA6-AC40-A7BE-88489624B374}" srcOrd="0" destOrd="2" presId="urn:microsoft.com/office/officeart/2005/8/layout/process1"/>
    <dgm:cxn modelId="{B5885830-E75D-1940-9907-80357384110C}" type="presOf" srcId="{CE67DBC5-4E46-ED49-9543-0DF2ECB16A4F}" destId="{D9CD793B-D29C-F048-863C-9337794D0F1A}" srcOrd="0" destOrd="0" presId="urn:microsoft.com/office/officeart/2005/8/layout/process1"/>
    <dgm:cxn modelId="{A81CFE4D-84EA-EA40-862B-9DD6D186FB60}" srcId="{66A0D531-70FE-994F-97E1-94D832B98261}" destId="{6D88775C-5590-9740-9292-4BEE9F21FB3D}" srcOrd="0" destOrd="0" parTransId="{BB5C9CD7-E46C-E742-9BB6-FF1319C96B73}" sibTransId="{5D8BD58F-AFB5-8742-8664-5856AC0D7D8F}"/>
    <dgm:cxn modelId="{C24C3B5B-107B-DC4A-9D03-5D46AEEB05F5}" srcId="{6D88775C-5590-9740-9292-4BEE9F21FB3D}" destId="{5E326CE6-E6E5-BF42-9A0D-D8A2A207BED4}" srcOrd="2" destOrd="0" parTransId="{A400A4D9-1A2D-7747-8929-B3F6AB20D520}" sibTransId="{43A0C987-DA66-5340-9B4D-13D66F3642F3}"/>
    <dgm:cxn modelId="{48511B6A-5D5B-9B4A-9A31-D2F06C4DE3F3}" type="presOf" srcId="{B1057DA7-D7A9-AE4E-8A46-D5CB03CBF96D}" destId="{A0E39E63-AAA6-AC40-A7BE-88489624B374}" srcOrd="0" destOrd="1" presId="urn:microsoft.com/office/officeart/2005/8/layout/process1"/>
    <dgm:cxn modelId="{F4205E8F-600C-CB4E-A29F-F06257102264}" type="presOf" srcId="{5D8BD58F-AFB5-8742-8664-5856AC0D7D8F}" destId="{BD28F938-95BB-6E4E-81D7-F90A74C37524}" srcOrd="0" destOrd="0" presId="urn:microsoft.com/office/officeart/2005/8/layout/process1"/>
    <dgm:cxn modelId="{DDC6B68F-F66A-A149-9784-A7269DF2DC47}" type="presOf" srcId="{CCB28A2D-DA45-1A45-9C08-CC0142E22E68}" destId="{D9CD793B-D29C-F048-863C-9337794D0F1A}" srcOrd="0" destOrd="1" presId="urn:microsoft.com/office/officeart/2005/8/layout/process1"/>
    <dgm:cxn modelId="{70D9FDA4-FFBB-8D4B-AE2B-5BB2BC16ED41}" type="presOf" srcId="{6D88775C-5590-9740-9292-4BEE9F21FB3D}" destId="{A0E39E63-AAA6-AC40-A7BE-88489624B374}" srcOrd="0" destOrd="0" presId="urn:microsoft.com/office/officeart/2005/8/layout/process1"/>
    <dgm:cxn modelId="{865542A8-77BF-8547-B77B-476065636A57}" srcId="{6D88775C-5590-9740-9292-4BEE9F21FB3D}" destId="{B1057DA7-D7A9-AE4E-8A46-D5CB03CBF96D}" srcOrd="0" destOrd="0" parTransId="{640D1AEB-8349-7048-A16E-FA53DE9AC163}" sibTransId="{DECD665E-BC1C-664C-BB75-D18267BD9811}"/>
    <dgm:cxn modelId="{4C9E8EE7-B36C-F149-85D9-D79093226BDC}" type="presOf" srcId="{66A0D531-70FE-994F-97E1-94D832B98261}" destId="{472175F5-2002-CD4A-9DBF-AE2F1FAC3FD3}" srcOrd="0" destOrd="0" presId="urn:microsoft.com/office/officeart/2005/8/layout/process1"/>
    <dgm:cxn modelId="{A41A5EED-8586-9542-976C-CAC30513F08F}" type="presOf" srcId="{5D8BD58F-AFB5-8742-8664-5856AC0D7D8F}" destId="{278D65D8-711A-9E4E-8874-8D71FA95A17D}" srcOrd="1" destOrd="0" presId="urn:microsoft.com/office/officeart/2005/8/layout/process1"/>
    <dgm:cxn modelId="{A7886AEF-0CFE-5E46-B920-9C2781AFA7F0}" type="presOf" srcId="{5E326CE6-E6E5-BF42-9A0D-D8A2A207BED4}" destId="{A0E39E63-AAA6-AC40-A7BE-88489624B374}" srcOrd="0" destOrd="3" presId="urn:microsoft.com/office/officeart/2005/8/layout/process1"/>
    <dgm:cxn modelId="{5D85E2F3-BDB1-8240-983D-6372C3F23493}" srcId="{66A0D531-70FE-994F-97E1-94D832B98261}" destId="{CE67DBC5-4E46-ED49-9543-0DF2ECB16A4F}" srcOrd="1" destOrd="0" parTransId="{92377F3A-BB6C-8B4F-A6EE-AA132A482320}" sibTransId="{8B759DEA-1CBF-2B42-A694-6D0F996A767C}"/>
    <dgm:cxn modelId="{5F8ABCF9-AF4C-3A4A-B55F-20D99018F910}" srcId="{6D88775C-5590-9740-9292-4BEE9F21FB3D}" destId="{717CFF3C-1A78-0742-9BDA-E7200074707A}" srcOrd="1" destOrd="0" parTransId="{DCFECC76-3E09-2940-B67A-8A0F96522E51}" sibTransId="{6547DFBE-20B3-DB44-BC5F-9EFF6635468A}"/>
    <dgm:cxn modelId="{1505FEFF-F2A9-0C4F-877E-E50FF111F4CD}" srcId="{CE67DBC5-4E46-ED49-9543-0DF2ECB16A4F}" destId="{CCB28A2D-DA45-1A45-9C08-CC0142E22E68}" srcOrd="0" destOrd="0" parTransId="{94CC46C3-FBB5-4A4D-98F1-B31FF0279219}" sibTransId="{A5CF469B-346B-3142-9C49-5DF3AFF9EA0E}"/>
    <dgm:cxn modelId="{88FFEE1E-4A44-5941-B714-B1846C1CCD3B}" type="presParOf" srcId="{472175F5-2002-CD4A-9DBF-AE2F1FAC3FD3}" destId="{A0E39E63-AAA6-AC40-A7BE-88489624B374}" srcOrd="0" destOrd="0" presId="urn:microsoft.com/office/officeart/2005/8/layout/process1"/>
    <dgm:cxn modelId="{20131AD7-DECE-AE4D-8F03-6A6C3F1CF8E5}" type="presParOf" srcId="{472175F5-2002-CD4A-9DBF-AE2F1FAC3FD3}" destId="{BD28F938-95BB-6E4E-81D7-F90A74C37524}" srcOrd="1" destOrd="0" presId="urn:microsoft.com/office/officeart/2005/8/layout/process1"/>
    <dgm:cxn modelId="{48542501-A172-6B4D-8349-3E7E742D4654}" type="presParOf" srcId="{BD28F938-95BB-6E4E-81D7-F90A74C37524}" destId="{278D65D8-711A-9E4E-8874-8D71FA95A17D}" srcOrd="0" destOrd="0" presId="urn:microsoft.com/office/officeart/2005/8/layout/process1"/>
    <dgm:cxn modelId="{BA100B28-6EFB-7F4C-8B89-1F5B9E7A35D7}" type="presParOf" srcId="{472175F5-2002-CD4A-9DBF-AE2F1FAC3FD3}" destId="{D9CD793B-D29C-F048-863C-9337794D0F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9E63-AAA6-AC40-A7BE-88489624B374}">
      <dsp:nvSpPr>
        <dsp:cNvPr id="0" name=""/>
        <dsp:cNvSpPr/>
      </dsp:nvSpPr>
      <dsp:spPr>
        <a:xfrm>
          <a:off x="1190" y="1270297"/>
          <a:ext cx="2539007" cy="15234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Refinamento do Backlog</a:t>
          </a:r>
        </a:p>
        <a:p>
          <a:pPr marL="114300" lvl="1" indent="-114300" algn="l" defTabSz="666750">
            <a:lnSpc>
              <a:spcPct val="90000"/>
            </a:lnSpc>
            <a:spcBef>
              <a:spcPct val="0"/>
            </a:spcBef>
            <a:spcAft>
              <a:spcPct val="15000"/>
            </a:spcAft>
            <a:buChar char="•"/>
          </a:pPr>
          <a:r>
            <a:rPr lang="pt-BR" sz="1500" kern="1200" dirty="0"/>
            <a:t>Criar as </a:t>
          </a:r>
          <a:r>
            <a:rPr lang="pt-BR" sz="1500" kern="1200" dirty="0" err="1"/>
            <a:t>user</a:t>
          </a:r>
          <a:r>
            <a:rPr lang="pt-BR" sz="1500" kern="1200" dirty="0"/>
            <a:t> </a:t>
          </a:r>
          <a:r>
            <a:rPr lang="pt-BR" sz="1500" kern="1200" dirty="0" err="1"/>
            <a:t>Storys</a:t>
          </a:r>
          <a:r>
            <a:rPr lang="pt-BR" sz="1500" kern="1200" dirty="0"/>
            <a:t> com:</a:t>
          </a:r>
        </a:p>
        <a:p>
          <a:pPr marL="114300" lvl="1" indent="-114300" algn="l" defTabSz="666750">
            <a:lnSpc>
              <a:spcPct val="90000"/>
            </a:lnSpc>
            <a:spcBef>
              <a:spcPct val="0"/>
            </a:spcBef>
            <a:spcAft>
              <a:spcPct val="15000"/>
            </a:spcAft>
            <a:buChar char="•"/>
          </a:pPr>
          <a:r>
            <a:rPr lang="pt-BR" sz="1500" kern="1200" dirty="0"/>
            <a:t>DOD</a:t>
          </a:r>
        </a:p>
        <a:p>
          <a:pPr marL="114300" lvl="1" indent="-114300" algn="l" defTabSz="666750">
            <a:lnSpc>
              <a:spcPct val="90000"/>
            </a:lnSpc>
            <a:spcBef>
              <a:spcPct val="0"/>
            </a:spcBef>
            <a:spcAft>
              <a:spcPct val="15000"/>
            </a:spcAft>
            <a:buChar char="•"/>
          </a:pPr>
          <a:r>
            <a:rPr lang="pt-BR" sz="1500" kern="1200" dirty="0"/>
            <a:t>DOR </a:t>
          </a:r>
        </a:p>
      </dsp:txBody>
      <dsp:txXfrm>
        <a:off x="45809" y="1314916"/>
        <a:ext cx="2449769" cy="1434166"/>
      </dsp:txXfrm>
    </dsp:sp>
    <dsp:sp modelId="{BD28F938-95BB-6E4E-81D7-F90A74C37524}">
      <dsp:nvSpPr>
        <dsp:cNvPr id="0" name=""/>
        <dsp:cNvSpPr/>
      </dsp:nvSpPr>
      <dsp:spPr>
        <a:xfrm>
          <a:off x="2794099" y="1717163"/>
          <a:ext cx="538269" cy="62967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2794099" y="1843098"/>
        <a:ext cx="376788" cy="377803"/>
      </dsp:txXfrm>
    </dsp:sp>
    <dsp:sp modelId="{D9CD793B-D29C-F048-863C-9337794D0F1A}">
      <dsp:nvSpPr>
        <dsp:cNvPr id="0" name=""/>
        <dsp:cNvSpPr/>
      </dsp:nvSpPr>
      <dsp:spPr>
        <a:xfrm>
          <a:off x="3555801" y="1270297"/>
          <a:ext cx="2539007" cy="1523404"/>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pt-BR" sz="1900" kern="1200" dirty="0"/>
            <a:t>Sprint Planning</a:t>
          </a:r>
        </a:p>
        <a:p>
          <a:pPr marL="114300" lvl="1" indent="-114300" algn="l" defTabSz="666750">
            <a:lnSpc>
              <a:spcPct val="90000"/>
            </a:lnSpc>
            <a:spcBef>
              <a:spcPct val="0"/>
            </a:spcBef>
            <a:spcAft>
              <a:spcPct val="15000"/>
            </a:spcAft>
            <a:buChar char="•"/>
          </a:pPr>
          <a:r>
            <a:rPr lang="pt-BR" sz="1500" kern="1200" dirty="0"/>
            <a:t>Planning Poker</a:t>
          </a:r>
        </a:p>
      </dsp:txBody>
      <dsp:txXfrm>
        <a:off x="3600420" y="1314916"/>
        <a:ext cx="2449769" cy="1434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37e3f2783e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137e3f27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78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977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5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22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594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5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7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16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6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27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45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424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9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84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371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90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964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8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65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43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3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2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951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2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88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04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475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2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609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71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983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37e3f2783e_0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37e3f278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65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229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62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611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302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83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310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384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9275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498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045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8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607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05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729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83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089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50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967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317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83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9954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521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7e3f2783e_0_15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7e3f2783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26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80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c3e4d11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02c3e4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371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apa" type="title">
  <p:cSld name="TITLE">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9"/>
          <a:stretch/>
        </p:blipFill>
        <p:spPr>
          <a:xfrm>
            <a:off x="-59775" y="-343225"/>
            <a:ext cx="9268378" cy="6552348"/>
          </a:xfrm>
          <a:prstGeom prst="rect">
            <a:avLst/>
          </a:prstGeom>
          <a:noFill/>
          <a:ln>
            <a:noFill/>
          </a:ln>
        </p:spPr>
      </p:pic>
      <p:pic>
        <p:nvPicPr>
          <p:cNvPr id="9" name="Google Shape;9;p2"/>
          <p:cNvPicPr preferRelativeResize="0"/>
          <p:nvPr/>
        </p:nvPicPr>
        <p:blipFill>
          <a:blip r:embed="rId3">
            <a:alphaModFix/>
          </a:blip>
          <a:stretch>
            <a:fillRect/>
          </a:stretch>
        </p:blipFill>
        <p:spPr>
          <a:xfrm>
            <a:off x="810000" y="867500"/>
            <a:ext cx="2236467" cy="1382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ma | capitulo" type="tx">
  <p:cSld name="TITLE_AND_BODY">
    <p:spTree>
      <p:nvGrpSpPr>
        <p:cNvPr id="1" name="Shape 10"/>
        <p:cNvGrpSpPr/>
        <p:nvPr/>
      </p:nvGrpSpPr>
      <p:grpSpPr>
        <a:xfrm>
          <a:off x="0" y="0"/>
          <a:ext cx="0" cy="0"/>
          <a:chOff x="0" y="0"/>
          <a:chExt cx="0" cy="0"/>
        </a:xfrm>
      </p:grpSpPr>
      <p:pic>
        <p:nvPicPr>
          <p:cNvPr id="11" name="Google Shape;11;p3"/>
          <p:cNvPicPr preferRelativeResize="0"/>
          <p:nvPr/>
        </p:nvPicPr>
        <p:blipFill>
          <a:blip r:embed="rId2">
            <a:alphaModFix/>
          </a:blip>
          <a:stretch>
            <a:fillRect/>
          </a:stretch>
        </p:blipFill>
        <p:spPr>
          <a:xfrm>
            <a:off x="-55125" y="-281050"/>
            <a:ext cx="9242225" cy="6530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da " type="twoColTx">
  <p:cSld name="TITLE_AND_TWO_COLUMNS">
    <p:spTree>
      <p:nvGrpSpPr>
        <p:cNvPr id="1" name="Shape 12"/>
        <p:cNvGrpSpPr/>
        <p:nvPr/>
      </p:nvGrpSpPr>
      <p:grpSpPr>
        <a:xfrm>
          <a:off x="0" y="0"/>
          <a:ext cx="0" cy="0"/>
          <a:chOff x="0" y="0"/>
          <a:chExt cx="0" cy="0"/>
        </a:xfrm>
      </p:grpSpPr>
      <p:pic>
        <p:nvPicPr>
          <p:cNvPr id="13" name="Google Shape;13;p4"/>
          <p:cNvPicPr preferRelativeResize="0"/>
          <p:nvPr/>
        </p:nvPicPr>
        <p:blipFill rotWithShape="1">
          <a:blip r:embed="rId2">
            <a:alphaModFix/>
          </a:blip>
          <a:srcRect t="29" b="39"/>
          <a:stretch/>
        </p:blipFill>
        <p:spPr>
          <a:xfrm>
            <a:off x="-39900" y="-760400"/>
            <a:ext cx="9219026" cy="6513727"/>
          </a:xfrm>
          <a:prstGeom prst="rect">
            <a:avLst/>
          </a:prstGeom>
          <a:noFill/>
          <a:ln>
            <a:noFill/>
          </a:ln>
        </p:spPr>
      </p:pic>
      <p:pic>
        <p:nvPicPr>
          <p:cNvPr id="14" name="Google Shape;14;p4"/>
          <p:cNvPicPr preferRelativeResize="0"/>
          <p:nvPr/>
        </p:nvPicPr>
        <p:blipFill>
          <a:blip r:embed="rId3">
            <a:alphaModFix/>
          </a:blip>
          <a:stretch>
            <a:fillRect/>
          </a:stretch>
        </p:blipFill>
        <p:spPr>
          <a:xfrm>
            <a:off x="8461025" y="5240225"/>
            <a:ext cx="565750" cy="3497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ização" type="titleOnly">
  <p:cSld name="TITLE_ONLY">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57183" y="-363575"/>
            <a:ext cx="9258371" cy="65415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311700" y="617333"/>
            <a:ext cx="2808000" cy="839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19" name="Google Shape;19;p6"/>
          <p:cNvSpPr txBox="1">
            <a:spLocks noGrp="1"/>
          </p:cNvSpPr>
          <p:nvPr>
            <p:ph type="body" idx="1"/>
          </p:nvPr>
        </p:nvSpPr>
        <p:spPr>
          <a:xfrm>
            <a:off x="311700" y="1544000"/>
            <a:ext cx="2808000" cy="3532800"/>
          </a:xfrm>
          <a:prstGeom prst="rect">
            <a:avLst/>
          </a:prstGeom>
          <a:noFill/>
          <a:ln>
            <a:noFill/>
          </a:ln>
        </p:spPr>
        <p:txBody>
          <a:bodyPr spcFirstLastPara="1" wrap="square" lIns="91425" tIns="91425" rIns="91425" bIns="91425" anchor="ctr"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490250" y="500167"/>
            <a:ext cx="6367800" cy="45453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a:endParaRPr/>
          </a:p>
        </p:txBody>
      </p:sp>
      <p:sp>
        <p:nvSpPr>
          <p:cNvPr id="23" name="Google Shape;23;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
        <p:cNvGrpSpPr/>
        <p:nvPr/>
      </p:nvGrpSpPr>
      <p:grpSpPr>
        <a:xfrm>
          <a:off x="0" y="0"/>
          <a:ext cx="0" cy="0"/>
          <a:chOff x="0" y="0"/>
          <a:chExt cx="0" cy="0"/>
        </a:xfrm>
      </p:grpSpPr>
      <p:sp>
        <p:nvSpPr>
          <p:cNvPr id="25" name="Google Shape;25;p8"/>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8"/>
          <p:cNvSpPr txBox="1">
            <a:spLocks noGrp="1"/>
          </p:cNvSpPr>
          <p:nvPr>
            <p:ph type="title"/>
          </p:nvPr>
        </p:nvSpPr>
        <p:spPr>
          <a:xfrm>
            <a:off x="265500" y="1370194"/>
            <a:ext cx="4045200" cy="16470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27" name="Google Shape;27;p8"/>
          <p:cNvSpPr txBox="1">
            <a:spLocks noGrp="1"/>
          </p:cNvSpPr>
          <p:nvPr>
            <p:ph type="subTitle" idx="1"/>
          </p:nvPr>
        </p:nvSpPr>
        <p:spPr>
          <a:xfrm>
            <a:off x="265500" y="3114528"/>
            <a:ext cx="4045200" cy="137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8" name="Google Shape;28;p8"/>
          <p:cNvSpPr txBox="1">
            <a:spLocks noGrp="1"/>
          </p:cNvSpPr>
          <p:nvPr>
            <p:ph type="body" idx="2"/>
          </p:nvPr>
        </p:nvSpPr>
        <p:spPr>
          <a:xfrm>
            <a:off x="4939500" y="804528"/>
            <a:ext cx="3837000" cy="4105800"/>
          </a:xfrm>
          <a:prstGeom prst="rect">
            <a:avLst/>
          </a:prstGeom>
          <a:noFill/>
          <a:ln>
            <a:noFill/>
          </a:ln>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9"/>
          <p:cNvSpPr txBox="1">
            <a:spLocks noGrp="1"/>
          </p:cNvSpPr>
          <p:nvPr>
            <p:ph type="body" idx="1"/>
          </p:nvPr>
        </p:nvSpPr>
        <p:spPr>
          <a:xfrm>
            <a:off x="311700" y="4700639"/>
            <a:ext cx="5998800" cy="6723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2" name="Google Shape;32;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10"/>
          <p:cNvSpPr txBox="1">
            <a:spLocks noGrp="1"/>
          </p:cNvSpPr>
          <p:nvPr>
            <p:ph type="title" hasCustomPrompt="1"/>
          </p:nvPr>
        </p:nvSpPr>
        <p:spPr>
          <a:xfrm>
            <a:off x="311700" y="1229028"/>
            <a:ext cx="8520600" cy="21816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5" name="Google Shape;35;p10"/>
          <p:cNvSpPr txBox="1">
            <a:spLocks noGrp="1"/>
          </p:cNvSpPr>
          <p:nvPr>
            <p:ph type="body" idx="1"/>
          </p:nvPr>
        </p:nvSpPr>
        <p:spPr>
          <a:xfrm>
            <a:off x="311700" y="3502472"/>
            <a:ext cx="8520600" cy="1445400"/>
          </a:xfrm>
          <a:prstGeom prst="rect">
            <a:avLst/>
          </a:prstGeom>
          <a:noFill/>
          <a:ln>
            <a:noFill/>
          </a:ln>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36" name="Google Shape;36;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nag4jmape5"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marcelo.pimenta.com.br/metodologias-ageis-no-processo-de-inovaca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rcelo.pimenta.com.br/metodologias-ageis-no-processo-de-inovaca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unati.com.br/2017/03/scrum-em-5-minutos-visao-geral.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s://thomazribas.com/agile/kanba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www.nimblework.com/pt-br/agile/programacao-extrema-x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nimblework.com/pt-br/agile/programacao-em-pares/"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welcomeonboard/Q3RSSjJlaEdlaHNoM096REQ5bFd4Y1FJWlFmMXJaVk1GeGJzdldWUG5VUzljY1YzeHk0SWZQeG43VmFvd0hhaHwzMDc0NDU3MzQ3NTU3NzU5MTQ0fDI=?share_link_id=32522978170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play.grafana.org/d/000000012/grafana-play-home?orgId=1"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2"/>
          <p:cNvSpPr txBox="1"/>
          <p:nvPr/>
        </p:nvSpPr>
        <p:spPr>
          <a:xfrm>
            <a:off x="4206524" y="4459650"/>
            <a:ext cx="3190971"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Engenharia de Software I</a:t>
            </a:r>
            <a:endParaRPr sz="1600" dirty="0">
              <a:solidFill>
                <a:schemeClr val="lt1"/>
              </a:solidFill>
              <a:latin typeface="Ubuntu"/>
              <a:ea typeface="Ubuntu"/>
              <a:cs typeface="Ubuntu"/>
              <a:sym typeface="Ubuntu"/>
            </a:endParaRPr>
          </a:p>
        </p:txBody>
      </p:sp>
      <p:sp>
        <p:nvSpPr>
          <p:cNvPr id="44" name="Google Shape;44;p12"/>
          <p:cNvSpPr txBox="1"/>
          <p:nvPr/>
        </p:nvSpPr>
        <p:spPr>
          <a:xfrm>
            <a:off x="4206525" y="4999950"/>
            <a:ext cx="409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00" dirty="0">
                <a:solidFill>
                  <a:schemeClr val="lt1"/>
                </a:solidFill>
                <a:latin typeface="Fira Code Light"/>
                <a:ea typeface="Fira Code Light"/>
                <a:cs typeface="Fira Code Light"/>
                <a:sym typeface="Fira Code Light"/>
              </a:rPr>
              <a:t>_Jaque </a:t>
            </a:r>
            <a:r>
              <a:rPr lang="pt-BR" sz="1300" dirty="0" err="1">
                <a:solidFill>
                  <a:schemeClr val="lt1"/>
                </a:solidFill>
                <a:latin typeface="Fira Code Light"/>
                <a:ea typeface="Fira Code Light"/>
                <a:cs typeface="Fira Code Light"/>
                <a:sym typeface="Fira Code Light"/>
              </a:rPr>
              <a:t>laurenti</a:t>
            </a:r>
            <a:endParaRPr sz="1300" dirty="0">
              <a:solidFill>
                <a:schemeClr val="lt1"/>
              </a:solidFill>
              <a:latin typeface="Fira Code Light"/>
              <a:ea typeface="Fira Code Light"/>
              <a:cs typeface="Fira Code Light"/>
              <a:sym typeface="Fira Code Light"/>
            </a:endParaRPr>
          </a:p>
        </p:txBody>
      </p:sp>
      <p:grpSp>
        <p:nvGrpSpPr>
          <p:cNvPr id="45" name="Google Shape;45;p12"/>
          <p:cNvGrpSpPr/>
          <p:nvPr/>
        </p:nvGrpSpPr>
        <p:grpSpPr>
          <a:xfrm>
            <a:off x="4284425" y="4911325"/>
            <a:ext cx="4942500" cy="0"/>
            <a:chOff x="4251700" y="5140900"/>
            <a:chExt cx="4942500" cy="0"/>
          </a:xfrm>
        </p:grpSpPr>
        <p:cxnSp>
          <p:nvCxnSpPr>
            <p:cNvPr id="46" name="Google Shape;46;p12"/>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47" name="Google Shape;47;p12"/>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1815882"/>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Sustentabilidade</a:t>
            </a:r>
            <a:r>
              <a:rPr lang="pt-BR" b="0" i="0" dirty="0">
                <a:solidFill>
                  <a:schemeClr val="bg1"/>
                </a:solidFill>
                <a:effectLst/>
                <a:latin typeface="Fira Code" pitchFamily="49" charset="0"/>
                <a:ea typeface="Fira Code" pitchFamily="49" charset="0"/>
                <a:cs typeface="Fira Code" pitchFamily="49" charset="0"/>
              </a:rPr>
              <a:t>: Os consumidores estão cada vez mais preocupados com a sustentabilidade e o impacto ambiental. As empresas estão respondendo a essa demanda, adotando práticas e tecnologias mais sustentáveis em suas operações.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Velocidade de Resposta e Agilidade</a:t>
            </a:r>
            <a:r>
              <a:rPr lang="pt-BR" b="0" i="0" dirty="0">
                <a:solidFill>
                  <a:schemeClr val="bg1"/>
                </a:solidFill>
                <a:effectLst/>
                <a:latin typeface="Fira Code" pitchFamily="49" charset="0"/>
                <a:ea typeface="Fira Code" pitchFamily="49" charset="0"/>
                <a:cs typeface="Fira Code" pitchFamily="49" charset="0"/>
              </a:rPr>
              <a:t>: A rapidez com que as empresas podem se adaptar às mudanças nas demandas dos clientes é crucial. A tecnologia desempenha um papel fundamental na capacidade de uma empresa de inovar e se ajustar rapidamente.</a:t>
            </a:r>
          </a:p>
        </p:txBody>
      </p:sp>
    </p:spTree>
    <p:extLst>
      <p:ext uri="{BB962C8B-B14F-4D97-AF65-F5344CB8AC3E}">
        <p14:creationId xmlns:p14="http://schemas.microsoft.com/office/powerpoint/2010/main" val="312775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_quiz</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2322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hlinkClick r:id="rId3"/>
              </a:rPr>
              <a:t>https://www.menti.com/alnag4jmape5</a:t>
            </a:r>
            <a:endParaRPr lang="pt-BR" b="1"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86561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478423"/>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Inflexibilidade em relação às Mudanças de Requisitos: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No desenvolvimento de software tradicional, muitas vezes os requisitos são definidos no início do projeto e são raramente alterados.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cria uma inflexibilidade significativa quando ocorrem mudanças nos requisitos durante o ciclo de desenvolvimento.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Mudanças tardias de requisitos são custosas, demoradas e podem resultar em atrasos significativos no projeto.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Falta de Foco no Cliente:</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Em muitos casos, os projetos de desenvolvimento de software tradicional são conduzidos com base em planos detalhados e documentação extensa, sem envolvimento frequente do cliente.</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resulta em uma desconexão entre o que os clientes realmente precisam e o que é entregue no final do projeto.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A falta de interação constante com o cliente pode levar a soluções que não atendem às expectativas do cliente.</a:t>
            </a:r>
          </a:p>
          <a:p>
            <a:pPr algn="just">
              <a:buFont typeface="Arial" panose="020B0604020202020204" pitchFamily="34" charset="0"/>
              <a:buChar char="•"/>
            </a:pP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Processos Rígidos e Pesados: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Metodologias tradicionais, como o modelo cascata (</a:t>
            </a:r>
            <a:r>
              <a:rPr lang="pt-BR" b="0" i="0" dirty="0" err="1">
                <a:solidFill>
                  <a:schemeClr val="bg1"/>
                </a:solidFill>
                <a:effectLst/>
                <a:latin typeface="Fira Code" pitchFamily="49" charset="0"/>
                <a:ea typeface="Fira Code" pitchFamily="49" charset="0"/>
                <a:cs typeface="Fira Code" pitchFamily="49" charset="0"/>
              </a:rPr>
              <a:t>waterfall</a:t>
            </a:r>
            <a:r>
              <a:rPr lang="pt-BR" b="0" i="0" dirty="0">
                <a:solidFill>
                  <a:schemeClr val="bg1"/>
                </a:solidFill>
                <a:effectLst/>
                <a:latin typeface="Fira Code" pitchFamily="49" charset="0"/>
                <a:ea typeface="Fira Code" pitchFamily="49" charset="0"/>
                <a:cs typeface="Fira Code" pitchFamily="49" charset="0"/>
              </a:rPr>
              <a:t>), tendem a seguir processos rígidos e pesados, com fases sequenciais bem definidas.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Isso pode limitar a capacidade de adaptação a mudanças e dificultar a resposta rápida às necessidades do cliente.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36843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_Desafios no Desenvolvimento de Software Tradicional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2893100"/>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Atrasos e Riscos Elevados: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Devido à sua natureza sequencial e à falta de flexibilidade, os projetos de desenvolvimento de software tradicional estão mais suscetíveis a atrasos e riscos elevados.</a:t>
            </a:r>
          </a:p>
          <a:p>
            <a:pPr marL="457200" lvl="1" algn="just"/>
            <a:r>
              <a:rPr lang="pt-BR" b="0" i="0" dirty="0">
                <a:solidFill>
                  <a:schemeClr val="bg1"/>
                </a:solidFill>
                <a:effectLst/>
                <a:latin typeface="Fira Code" pitchFamily="49" charset="0"/>
                <a:ea typeface="Fira Code" pitchFamily="49" charset="0"/>
                <a:cs typeface="Fira Code" pitchFamily="49" charset="0"/>
              </a:rPr>
              <a:t>Os problemas muitas vezes só são identificados no final do ciclo de desenvolvimento, tornando as correções mais caras e demoradas.</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Entregas Tardias de Valor:</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métodos tradicionais geralmente focam na entrega de um produto completo no final do projeto.</a:t>
            </a:r>
          </a:p>
          <a:p>
            <a:pPr marL="457200" lvl="1" algn="just"/>
            <a:r>
              <a:rPr lang="pt-BR" b="0" i="0" dirty="0">
                <a:solidFill>
                  <a:schemeClr val="bg1"/>
                </a:solidFill>
                <a:effectLst/>
                <a:latin typeface="Fira Code" pitchFamily="49" charset="0"/>
                <a:ea typeface="Fira Code" pitchFamily="49" charset="0"/>
                <a:cs typeface="Fira Code" pitchFamily="49" charset="0"/>
              </a:rPr>
              <a:t>Isso significa que os clientes muitas vezes precisam esperar até o final do desenvolvimento para receber qualquer valor tangível, o que pode ser insatisfatório e não atender às expectativas de entrega contínua de valor.</a:t>
            </a:r>
          </a:p>
        </p:txBody>
      </p:sp>
    </p:spTree>
    <p:extLst>
      <p:ext uri="{BB962C8B-B14F-4D97-AF65-F5344CB8AC3E}">
        <p14:creationId xmlns:p14="http://schemas.microsoft.com/office/powerpoint/2010/main" val="245702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métodos ágeis surgiram como uma resposta direta aos desafios e limitações associados aos métodos tradicionais de desenvolvimento de software.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Insatisfação com Abordagens Tradicionais: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Nas décadas de 1990 e início dos anos 2000, os projetos de software frequentemente enfrentavam atrasos, orçamentos estourados e insatisfação do cliente.</a:t>
            </a:r>
          </a:p>
          <a:p>
            <a:pPr marL="457200" lvl="1" algn="just"/>
            <a:r>
              <a:rPr lang="pt-BR" b="0" i="0" dirty="0">
                <a:solidFill>
                  <a:schemeClr val="bg1"/>
                </a:solidFill>
                <a:effectLst/>
                <a:latin typeface="Fira Code" pitchFamily="49" charset="0"/>
                <a:ea typeface="Fira Code" pitchFamily="49" charset="0"/>
                <a:cs typeface="Fira Code" pitchFamily="49" charset="0"/>
              </a:rPr>
              <a:t>Equipes de desenvolvimento e clientes estavam insatisfeitos com a inflexibilidade das abordagens tradicionais, como o modelo cascata.</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Reconhecimento da Necessidade de Mudança:</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Um grupo de desenvolvedores e líderes da indústria começou a reconhecer a necessidade de uma abordagem mais flexível e orientada ao cliente no desenvolvimento de software.</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Encontro para Escrever o Manifesto Ágil (2001):</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Em fevereiro de 2001, 17 renomados especialistas em desenvolvimento de software se reuniram em Utah, EUA.</a:t>
            </a:r>
          </a:p>
          <a:p>
            <a:pPr marL="457200" lvl="1" algn="just"/>
            <a:r>
              <a:rPr lang="pt-BR" b="0" i="0" dirty="0">
                <a:solidFill>
                  <a:schemeClr val="bg1"/>
                </a:solidFill>
                <a:effectLst/>
                <a:latin typeface="Fira Code" pitchFamily="49" charset="0"/>
                <a:ea typeface="Fira Code" pitchFamily="49" charset="0"/>
                <a:cs typeface="Fira Code" pitchFamily="49" charset="0"/>
              </a:rPr>
              <a:t>O resultado desse encontro foi o "Manifesto para o Desenvolvimento Ágil de Software", também conhecido como "Manifesto Ágil".</a:t>
            </a:r>
          </a:p>
          <a:p>
            <a:pPr marL="457200" lvl="1" algn="just"/>
            <a:r>
              <a:rPr lang="pt-BR" b="0" i="0" dirty="0">
                <a:solidFill>
                  <a:schemeClr val="bg1"/>
                </a:solidFill>
                <a:effectLst/>
                <a:latin typeface="Fira Code" pitchFamily="49" charset="0"/>
                <a:ea typeface="Fira Code" pitchFamily="49" charset="0"/>
                <a:cs typeface="Fira Code" pitchFamily="49" charset="0"/>
              </a:rPr>
              <a:t>O Manifesto Ágil estabeleceu os valores e princípios fundamentais que guiariam os métodos ágeis.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22277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616648"/>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Valores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Os 4 valores do Manifesto Ágil colocaram ênfase em:</a:t>
            </a:r>
          </a:p>
          <a:p>
            <a:pPr marL="914400" lvl="2" algn="just"/>
            <a:r>
              <a:rPr lang="pt-BR" b="0" i="0" dirty="0">
                <a:solidFill>
                  <a:schemeClr val="bg1"/>
                </a:solidFill>
                <a:effectLst/>
                <a:latin typeface="Fira Code" pitchFamily="49" charset="0"/>
                <a:ea typeface="Fira Code" pitchFamily="49" charset="0"/>
                <a:cs typeface="Fira Code" pitchFamily="49" charset="0"/>
              </a:rPr>
              <a:t>Indivíduos e interações mais que processos e ferramentas.</a:t>
            </a:r>
          </a:p>
          <a:p>
            <a:pPr marL="914400" lvl="2" algn="just"/>
            <a:r>
              <a:rPr lang="pt-BR" b="0" i="0" dirty="0">
                <a:solidFill>
                  <a:schemeClr val="bg1"/>
                </a:solidFill>
                <a:effectLst/>
                <a:latin typeface="Fira Code" pitchFamily="49" charset="0"/>
                <a:ea typeface="Fira Code" pitchFamily="49" charset="0"/>
                <a:cs typeface="Fira Code" pitchFamily="49" charset="0"/>
              </a:rPr>
              <a:t>Software em funcionamento mais que documentação abrangente.</a:t>
            </a:r>
          </a:p>
          <a:p>
            <a:pPr marL="914400" lvl="2" algn="just"/>
            <a:r>
              <a:rPr lang="pt-BR" b="0" i="0" dirty="0">
                <a:solidFill>
                  <a:schemeClr val="bg1"/>
                </a:solidFill>
                <a:effectLst/>
                <a:latin typeface="Fira Code" pitchFamily="49" charset="0"/>
                <a:ea typeface="Fira Code" pitchFamily="49" charset="0"/>
                <a:cs typeface="Fira Code" pitchFamily="49" charset="0"/>
              </a:rPr>
              <a:t>Colaboração com o cliente mais que negociação de contratos.</a:t>
            </a:r>
          </a:p>
          <a:p>
            <a:pPr marL="914400" lvl="2" algn="just"/>
            <a:r>
              <a:rPr lang="pt-BR" b="0" i="0" dirty="0">
                <a:solidFill>
                  <a:schemeClr val="bg1"/>
                </a:solidFill>
                <a:effectLst/>
                <a:latin typeface="Fira Code" pitchFamily="49" charset="0"/>
                <a:ea typeface="Fira Code" pitchFamily="49" charset="0"/>
                <a:cs typeface="Fira Code" pitchFamily="49" charset="0"/>
              </a:rPr>
              <a:t>Responder a mudanças mais que seguir um plano.</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Princípios do Manifesto Ágil: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O Manifesto também estabeleceu 12 princípios que orientam as práticas ágeis, incluindo:</a:t>
            </a:r>
          </a:p>
          <a:p>
            <a:pPr marL="914400" lvl="2" algn="just"/>
            <a:r>
              <a:rPr lang="pt-BR" b="0" i="0" dirty="0">
                <a:solidFill>
                  <a:schemeClr val="bg1"/>
                </a:solidFill>
                <a:effectLst/>
                <a:latin typeface="Fira Code" pitchFamily="49" charset="0"/>
                <a:ea typeface="Fira Code" pitchFamily="49" charset="0"/>
                <a:cs typeface="Fira Code" pitchFamily="49" charset="0"/>
              </a:rPr>
              <a:t>Satisfazer o cliente através da entrega contínua de valor.</a:t>
            </a:r>
          </a:p>
          <a:p>
            <a:pPr marL="914400" lvl="2" algn="just"/>
            <a:r>
              <a:rPr lang="pt-BR" b="0" i="0" dirty="0">
                <a:solidFill>
                  <a:schemeClr val="bg1"/>
                </a:solidFill>
                <a:effectLst/>
                <a:latin typeface="Fira Code" pitchFamily="49" charset="0"/>
                <a:ea typeface="Fira Code" pitchFamily="49" charset="0"/>
                <a:cs typeface="Fira Code" pitchFamily="49" charset="0"/>
              </a:rPr>
              <a:t>Receber mudanças de requisitos, mesmo no final do desenvolvimento.</a:t>
            </a:r>
          </a:p>
          <a:p>
            <a:pPr marL="914400" lvl="2" algn="just"/>
            <a:r>
              <a:rPr lang="pt-BR" b="0" i="0" dirty="0">
                <a:solidFill>
                  <a:schemeClr val="bg1"/>
                </a:solidFill>
                <a:effectLst/>
                <a:latin typeface="Fira Code" pitchFamily="49" charset="0"/>
                <a:ea typeface="Fira Code" pitchFamily="49" charset="0"/>
                <a:cs typeface="Fira Code" pitchFamily="49" charset="0"/>
              </a:rPr>
              <a:t>Trabalhar de forma colaborativa entre equipes de desenvolvimento e clientes.</a:t>
            </a:r>
          </a:p>
          <a:p>
            <a:pPr marL="914400" lvl="2"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Propagação dos Métodos Ágeis: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a publicação do Manifesto Ágil, os métodos ágeis começaram a se difundir e ganhar popularidade em toda a indústria de software.</a:t>
            </a:r>
          </a:p>
          <a:p>
            <a:pPr marL="457200" lvl="1" algn="just"/>
            <a:r>
              <a:rPr lang="pt-BR" b="0" i="0" dirty="0">
                <a:solidFill>
                  <a:schemeClr val="bg1"/>
                </a:solidFill>
                <a:effectLst/>
                <a:latin typeface="Fira Code" pitchFamily="49" charset="0"/>
                <a:ea typeface="Fira Code" pitchFamily="49" charset="0"/>
                <a:cs typeface="Fira Code" pitchFamily="49" charset="0"/>
              </a:rPr>
              <a:t>Frameworks e metodologias ágeis específicos, como Scrum,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e Extreme </a:t>
            </a:r>
            <a:r>
              <a:rPr lang="pt-BR" b="0" i="0" dirty="0" err="1">
                <a:solidFill>
                  <a:schemeClr val="bg1"/>
                </a:solidFill>
                <a:effectLst/>
                <a:latin typeface="Fira Code" pitchFamily="49" charset="0"/>
                <a:ea typeface="Fira Code" pitchFamily="49" charset="0"/>
                <a:cs typeface="Fira Code" pitchFamily="49" charset="0"/>
              </a:rPr>
              <a:t>Programming</a:t>
            </a:r>
            <a:r>
              <a:rPr lang="pt-BR" b="0" i="0" dirty="0">
                <a:solidFill>
                  <a:schemeClr val="bg1"/>
                </a:solidFill>
                <a:effectLst/>
                <a:latin typeface="Fira Code" pitchFamily="49" charset="0"/>
                <a:ea typeface="Fira Code" pitchFamily="49" charset="0"/>
                <a:cs typeface="Fira Code" pitchFamily="49" charset="0"/>
              </a:rPr>
              <a:t> (XP), foram desenvolvidos para operacionalizar os valores e princípios do Manifesto Ágil.</a:t>
            </a:r>
          </a:p>
        </p:txBody>
      </p:sp>
    </p:spTree>
    <p:extLst>
      <p:ext uri="{BB962C8B-B14F-4D97-AF65-F5344CB8AC3E}">
        <p14:creationId xmlns:p14="http://schemas.microsoft.com/office/powerpoint/2010/main" val="2358261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 onde entra o Ágil em todos esses desafios?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8" y="1678629"/>
            <a:ext cx="8931402" cy="1569660"/>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Os métodos ágeis surgiram como uma </a:t>
            </a:r>
            <a:r>
              <a:rPr lang="pt-BR" sz="1600" b="1" i="0" dirty="0">
                <a:solidFill>
                  <a:schemeClr val="bg1"/>
                </a:solidFill>
                <a:effectLst/>
                <a:latin typeface="Fira Code" pitchFamily="49" charset="0"/>
                <a:ea typeface="Fira Code" pitchFamily="49" charset="0"/>
                <a:cs typeface="Fira Code" pitchFamily="49" charset="0"/>
              </a:rPr>
              <a:t>alternativa</a:t>
            </a:r>
            <a:r>
              <a:rPr lang="pt-BR" sz="1600" b="0" i="0" dirty="0">
                <a:solidFill>
                  <a:schemeClr val="bg1"/>
                </a:solidFill>
                <a:effectLst/>
                <a:latin typeface="Fira Code" pitchFamily="49" charset="0"/>
                <a:ea typeface="Fira Code" pitchFamily="49" charset="0"/>
                <a:cs typeface="Fira Code" pitchFamily="49" charset="0"/>
              </a:rPr>
              <a:t> aos métodos tradicionais, oferecendo </a:t>
            </a:r>
            <a:r>
              <a:rPr lang="pt-BR" sz="1600" b="1" i="0" dirty="0">
                <a:solidFill>
                  <a:schemeClr val="bg1"/>
                </a:solidFill>
                <a:effectLst/>
                <a:latin typeface="Fira Code" pitchFamily="49" charset="0"/>
                <a:ea typeface="Fira Code" pitchFamily="49" charset="0"/>
                <a:cs typeface="Fira Code" pitchFamily="49" charset="0"/>
              </a:rPr>
              <a:t>maior flexibilidade</a:t>
            </a:r>
            <a:r>
              <a:rPr lang="pt-BR" sz="1600" b="0" i="0" dirty="0">
                <a:solidFill>
                  <a:schemeClr val="bg1"/>
                </a:solidFill>
                <a:effectLst/>
                <a:latin typeface="Fira Code" pitchFamily="49" charset="0"/>
                <a:ea typeface="Fira Code" pitchFamily="49" charset="0"/>
                <a:cs typeface="Fira Code" pitchFamily="49" charset="0"/>
              </a:rPr>
              <a:t>, </a:t>
            </a:r>
            <a:r>
              <a:rPr lang="pt-BR" sz="1600" b="1" i="0" dirty="0">
                <a:solidFill>
                  <a:schemeClr val="bg1"/>
                </a:solidFill>
                <a:effectLst/>
                <a:latin typeface="Fira Code" pitchFamily="49" charset="0"/>
                <a:ea typeface="Fira Code" pitchFamily="49" charset="0"/>
                <a:cs typeface="Fira Code" pitchFamily="49" charset="0"/>
              </a:rPr>
              <a:t>adaptabilidade</a:t>
            </a:r>
            <a:r>
              <a:rPr lang="pt-BR" sz="1600" b="0" i="0" dirty="0">
                <a:solidFill>
                  <a:schemeClr val="bg1"/>
                </a:solidFill>
                <a:effectLst/>
                <a:latin typeface="Fira Code" pitchFamily="49" charset="0"/>
                <a:ea typeface="Fira Code" pitchFamily="49" charset="0"/>
                <a:cs typeface="Fira Code" pitchFamily="49" charset="0"/>
              </a:rPr>
              <a:t> e </a:t>
            </a:r>
            <a:r>
              <a:rPr lang="pt-BR" sz="1600" b="1" i="0" dirty="0">
                <a:solidFill>
                  <a:schemeClr val="bg1"/>
                </a:solidFill>
                <a:effectLst/>
                <a:latin typeface="Fira Code" pitchFamily="49" charset="0"/>
                <a:ea typeface="Fira Code" pitchFamily="49" charset="0"/>
                <a:cs typeface="Fira Code" pitchFamily="49" charset="0"/>
              </a:rPr>
              <a:t>foco no cliente</a:t>
            </a:r>
            <a:r>
              <a:rPr lang="pt-BR" sz="1600" b="0" i="0" dirty="0">
                <a:solidFill>
                  <a:schemeClr val="bg1"/>
                </a:solidFill>
                <a:effectLst/>
                <a:latin typeface="Fira Code" pitchFamily="49" charset="0"/>
                <a:ea typeface="Fira Code" pitchFamily="49" charset="0"/>
                <a:cs typeface="Fira Code" pitchFamily="49" charset="0"/>
              </a:rPr>
              <a:t>. Eles se tornaram um conjunto de abordagens eficazes para atender às demandas de um ambiente de desenvolvimento de software em constante mudança e contribuíram para melhorar a qualidade e a satisfação do cliente. </a:t>
            </a:r>
          </a:p>
        </p:txBody>
      </p:sp>
    </p:spTree>
    <p:extLst>
      <p:ext uri="{BB962C8B-B14F-4D97-AF65-F5344CB8AC3E}">
        <p14:creationId xmlns:p14="http://schemas.microsoft.com/office/powerpoint/2010/main" val="300917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795397"/>
            <a:ext cx="8931402" cy="2062103"/>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O Manifesto Ágil, também conhecido como o "Manifesto para o Desenvolvimento Ágil de Software," é um documento fundamental que estabelece os valores e princípios essenciais dos métodos ágeis. Ele foi criado em fevereiro de 2001 por um grupo de 17 especialistas em desenvolvimento de software que se reuniram em </a:t>
            </a:r>
            <a:r>
              <a:rPr lang="pt-BR" sz="1600" b="0" i="0" dirty="0" err="1">
                <a:solidFill>
                  <a:schemeClr val="bg1"/>
                </a:solidFill>
                <a:effectLst/>
                <a:latin typeface="Fira Code" pitchFamily="49" charset="0"/>
                <a:ea typeface="Fira Code" pitchFamily="49" charset="0"/>
                <a:cs typeface="Fira Code" pitchFamily="49" charset="0"/>
              </a:rPr>
              <a:t>Snowbird</a:t>
            </a:r>
            <a:r>
              <a:rPr lang="pt-BR" sz="1600" b="0" i="0" dirty="0">
                <a:solidFill>
                  <a:schemeClr val="bg1"/>
                </a:solidFill>
                <a:effectLst/>
                <a:latin typeface="Fira Code" pitchFamily="49" charset="0"/>
                <a:ea typeface="Fira Code" pitchFamily="49" charset="0"/>
                <a:cs typeface="Fira Code" pitchFamily="49" charset="0"/>
              </a:rPr>
              <a:t>, Utah, nos Estados Unidos. O objetivo era proporcionar uma alternativa mais eficaz e flexível aos métodos tradicionais de desenvolvimento de software</a:t>
            </a:r>
          </a:p>
        </p:txBody>
      </p:sp>
    </p:spTree>
    <p:extLst>
      <p:ext uri="{BB962C8B-B14F-4D97-AF65-F5344CB8AC3E}">
        <p14:creationId xmlns:p14="http://schemas.microsoft.com/office/powerpoint/2010/main" val="235519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_valores do 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106299" y="185796"/>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Indivíduos e interações mais que processos e ferramentas:</a:t>
            </a:r>
            <a:r>
              <a:rPr lang="pt-BR" b="0" i="0" dirty="0">
                <a:solidFill>
                  <a:schemeClr val="bg1"/>
                </a:solidFill>
                <a:effectLst/>
                <a:latin typeface="Fira Code" pitchFamily="49" charset="0"/>
                <a:ea typeface="Fira Code" pitchFamily="49" charset="0"/>
                <a:cs typeface="Fira Code" pitchFamily="49" charset="0"/>
              </a:rPr>
              <a:t> Este valor destaca a importância das pessoas e da comunicação eficaz dentro de uma equipe de desenvolvimento. Ele reconhece que, embora processos e ferramentas sejam necessários, a interação entre as pessoas é fundamental para o sucesso.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Software em funcionamento mais que documentação abrangente:</a:t>
            </a:r>
            <a:r>
              <a:rPr lang="pt-BR" b="0" i="0" dirty="0">
                <a:solidFill>
                  <a:schemeClr val="bg1"/>
                </a:solidFill>
                <a:effectLst/>
                <a:latin typeface="Fira Code" pitchFamily="49" charset="0"/>
                <a:ea typeface="Fira Code" pitchFamily="49" charset="0"/>
                <a:cs typeface="Fira Code" pitchFamily="49" charset="0"/>
              </a:rPr>
              <a:t> Esse valor enfatiza a importância de criar um software funcional e utilizável como prioridade sobre a criação de extensa documentação. Documentação é vista como útil, mas não deve ser o principal foco.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Colaboração com o cliente mais que negociação de contratos:</a:t>
            </a:r>
            <a:r>
              <a:rPr lang="pt-BR" b="0" i="0" dirty="0">
                <a:solidFill>
                  <a:schemeClr val="bg1"/>
                </a:solidFill>
                <a:effectLst/>
                <a:latin typeface="Fira Code" pitchFamily="49" charset="0"/>
                <a:ea typeface="Fira Code" pitchFamily="49" charset="0"/>
                <a:cs typeface="Fira Code" pitchFamily="49" charset="0"/>
              </a:rPr>
              <a:t> Aqui, destaca-se a importância de uma colaboração próxima com o cliente ao longo de todo o processo de desenvolvimento. Isso significa que as equipes devem trabalhar em estreita parceria com os clientes para entender e atender às suas necessidades.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Responder a mudanças mais que seguir um plano:</a:t>
            </a:r>
            <a:r>
              <a:rPr lang="pt-BR" b="0" i="0" dirty="0">
                <a:solidFill>
                  <a:schemeClr val="bg1"/>
                </a:solidFill>
                <a:effectLst/>
                <a:latin typeface="Fira Code" pitchFamily="49" charset="0"/>
                <a:ea typeface="Fira Code" pitchFamily="49" charset="0"/>
                <a:cs typeface="Fira Code" pitchFamily="49" charset="0"/>
              </a:rPr>
              <a:t> Este valor reconhece que os requisitos e circunstâncias podem mudar ao longo do projeto. As equipes ágeis devem ser capazes de se adaptar rapidamente às mudanças e priorizar a entrega contínua de valor ao cliente.</a:t>
            </a:r>
          </a:p>
        </p:txBody>
      </p:sp>
    </p:spTree>
    <p:extLst>
      <p:ext uri="{BB962C8B-B14F-4D97-AF65-F5344CB8AC3E}">
        <p14:creationId xmlns:p14="http://schemas.microsoft.com/office/powerpoint/2010/main" val="99471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_manifesto ágil</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4" name="Imagem 3">
            <a:extLst>
              <a:ext uri="{FF2B5EF4-FFF2-40B4-BE49-F238E27FC236}">
                <a16:creationId xmlns:a16="http://schemas.microsoft.com/office/drawing/2014/main" id="{A0C5A5FC-CACD-2CD1-6971-A64DCD27AA6B}"/>
              </a:ext>
            </a:extLst>
          </p:cNvPr>
          <p:cNvPicPr>
            <a:picLocks noChangeAspect="1"/>
          </p:cNvPicPr>
          <p:nvPr/>
        </p:nvPicPr>
        <p:blipFill>
          <a:blip r:embed="rId3"/>
          <a:stretch>
            <a:fillRect/>
          </a:stretch>
        </p:blipFill>
        <p:spPr>
          <a:xfrm>
            <a:off x="353583" y="117986"/>
            <a:ext cx="5557202" cy="5243052"/>
          </a:xfrm>
          <a:prstGeom prst="rect">
            <a:avLst/>
          </a:prstGeom>
        </p:spPr>
      </p:pic>
    </p:spTree>
    <p:extLst>
      <p:ext uri="{BB962C8B-B14F-4D97-AF65-F5344CB8AC3E}">
        <p14:creationId xmlns:p14="http://schemas.microsoft.com/office/powerpoint/2010/main" val="32771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228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a:solidFill>
                  <a:schemeClr val="lt1"/>
                </a:solidFill>
                <a:latin typeface="Ubuntu"/>
                <a:ea typeface="Ubuntu"/>
                <a:cs typeface="Ubuntu"/>
                <a:sym typeface="Ubuntu"/>
              </a:rPr>
              <a:t>Tema | Capítulo</a:t>
            </a:r>
            <a:endParaRPr sz="160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BC70C95C-85B0-D5DF-5F64-05CD9EDF9304}"/>
              </a:ext>
            </a:extLst>
          </p:cNvPr>
          <p:cNvSpPr txBox="1"/>
          <p:nvPr/>
        </p:nvSpPr>
        <p:spPr>
          <a:xfrm>
            <a:off x="92142" y="1472505"/>
            <a:ext cx="8959716" cy="1384995"/>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Os 12 princípios ágeis são um conjunto de diretrizes que servem como base para as metodologias ágeis de desenvolvimento de software. Eles foram criados como parte do Manifesto Ágil em 2001 por um grupo de desenvolvedores de software que buscavam formas mais eficientes e eficazes de criar software. Esses princípios enfatizam a colaboração, a entrega contínua de valor, a adaptação às mudanças e a satisfação do cliente. </a:t>
            </a:r>
          </a:p>
        </p:txBody>
      </p:sp>
    </p:spTree>
    <p:extLst>
      <p:ext uri="{BB962C8B-B14F-4D97-AF65-F5344CB8AC3E}">
        <p14:creationId xmlns:p14="http://schemas.microsoft.com/office/powerpoint/2010/main" val="29784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pic>
        <p:nvPicPr>
          <p:cNvPr id="2" name="Imagem 1">
            <a:extLst>
              <a:ext uri="{FF2B5EF4-FFF2-40B4-BE49-F238E27FC236}">
                <a16:creationId xmlns:a16="http://schemas.microsoft.com/office/drawing/2014/main" id="{C9096A5D-343F-A2BB-0FD8-658B14436586}"/>
              </a:ext>
            </a:extLst>
          </p:cNvPr>
          <p:cNvPicPr>
            <a:picLocks noChangeAspect="1"/>
          </p:cNvPicPr>
          <p:nvPr/>
        </p:nvPicPr>
        <p:blipFill>
          <a:blip r:embed="rId3"/>
          <a:stretch>
            <a:fillRect/>
          </a:stretch>
        </p:blipFill>
        <p:spPr>
          <a:xfrm>
            <a:off x="341670" y="0"/>
            <a:ext cx="8424561" cy="5132439"/>
          </a:xfrm>
          <a:prstGeom prst="rect">
            <a:avLst/>
          </a:prstGeom>
        </p:spPr>
      </p:pic>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4"/>
              </a:rPr>
              <a:t>https://marcelo.pimenta.com.br/metodologias-ageis-no-processo-de-</a:t>
            </a:r>
            <a:r>
              <a:rPr lang="pt-BR" dirty="0" err="1">
                <a:solidFill>
                  <a:schemeClr val="bg1"/>
                </a:solidFill>
                <a:hlinkClick r:id="rId4"/>
              </a:rPr>
              <a:t>inovacao</a:t>
            </a:r>
            <a:r>
              <a:rPr lang="pt-BR" dirty="0">
                <a:solidFill>
                  <a:schemeClr val="bg1"/>
                </a:solidFill>
                <a:hlinkClick r:id="rId4"/>
              </a:rPr>
              <a:t>/</a:t>
            </a:r>
            <a:endParaRPr lang="pt-BR" dirty="0">
              <a:solidFill>
                <a:schemeClr val="bg1"/>
              </a:solidFill>
            </a:endParaRPr>
          </a:p>
          <a:p>
            <a:endParaRPr lang="pt-BR" dirty="0">
              <a:solidFill>
                <a:schemeClr val="bg1"/>
              </a:solidFill>
            </a:endParaRPr>
          </a:p>
        </p:txBody>
      </p:sp>
    </p:spTree>
    <p:extLst>
      <p:ext uri="{BB962C8B-B14F-4D97-AF65-F5344CB8AC3E}">
        <p14:creationId xmlns:p14="http://schemas.microsoft.com/office/powerpoint/2010/main" val="4127810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_princípios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5" name="CaixaDeTexto 4">
            <a:extLst>
              <a:ext uri="{FF2B5EF4-FFF2-40B4-BE49-F238E27FC236}">
                <a16:creationId xmlns:a16="http://schemas.microsoft.com/office/drawing/2014/main" id="{518CE79E-2750-1529-CE15-54C2103A5F49}"/>
              </a:ext>
            </a:extLst>
          </p:cNvPr>
          <p:cNvSpPr txBox="1"/>
          <p:nvPr/>
        </p:nvSpPr>
        <p:spPr>
          <a:xfrm>
            <a:off x="341670" y="5191780"/>
            <a:ext cx="8104240" cy="523220"/>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https://marcelo.pimenta.com.br/metodologias-ageis-no-processo-de-</a:t>
            </a:r>
            <a:r>
              <a:rPr lang="pt-BR" dirty="0" err="1">
                <a:solidFill>
                  <a:schemeClr val="bg1"/>
                </a:solidFill>
                <a:hlinkClick r:id="rId3"/>
              </a:rPr>
              <a:t>inovacao</a:t>
            </a:r>
            <a:r>
              <a:rPr lang="pt-BR" dirty="0">
                <a:solidFill>
                  <a:schemeClr val="bg1"/>
                </a:solidFill>
                <a:hlinkClick r:id="rId3"/>
              </a:rPr>
              <a:t>/</a:t>
            </a:r>
            <a:endParaRPr lang="pt-BR" dirty="0">
              <a:solidFill>
                <a:schemeClr val="bg1"/>
              </a:solidFill>
            </a:endParaRPr>
          </a:p>
          <a:p>
            <a:endParaRPr lang="pt-BR" dirty="0">
              <a:solidFill>
                <a:schemeClr val="bg1"/>
              </a:solidFill>
            </a:endParaRPr>
          </a:p>
        </p:txBody>
      </p:sp>
      <p:pic>
        <p:nvPicPr>
          <p:cNvPr id="6" name="Imagem 5">
            <a:extLst>
              <a:ext uri="{FF2B5EF4-FFF2-40B4-BE49-F238E27FC236}">
                <a16:creationId xmlns:a16="http://schemas.microsoft.com/office/drawing/2014/main" id="{350A0332-9BD1-7FB5-01B8-B2418BCB0D5F}"/>
              </a:ext>
            </a:extLst>
          </p:cNvPr>
          <p:cNvPicPr>
            <a:picLocks noChangeAspect="1"/>
          </p:cNvPicPr>
          <p:nvPr/>
        </p:nvPicPr>
        <p:blipFill>
          <a:blip r:embed="rId4"/>
          <a:stretch>
            <a:fillRect/>
          </a:stretch>
        </p:blipFill>
        <p:spPr>
          <a:xfrm>
            <a:off x="263012" y="0"/>
            <a:ext cx="8566355" cy="5173120"/>
          </a:xfrm>
          <a:prstGeom prst="rect">
            <a:avLst/>
          </a:prstGeom>
        </p:spPr>
      </p:pic>
    </p:spTree>
    <p:extLst>
      <p:ext uri="{BB962C8B-B14F-4D97-AF65-F5344CB8AC3E}">
        <p14:creationId xmlns:p14="http://schemas.microsoft.com/office/powerpoint/2010/main" val="2816232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práticas</a:t>
            </a:r>
            <a:r>
              <a:rPr lang="pt-BR" sz="1600" b="1" i="0" dirty="0">
                <a:solidFill>
                  <a:srgbClr val="92D050"/>
                </a:solidFill>
                <a:effectLst/>
                <a:latin typeface="Fira Code" pitchFamily="49" charset="0"/>
                <a:ea typeface="Fira Code" pitchFamily="49" charset="0"/>
                <a:cs typeface="Fira Code" pitchFamily="49" charset="0"/>
              </a:rPr>
              <a:t> ágeis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2" y="1143817"/>
            <a:ext cx="8775432" cy="2308324"/>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As práticas ágeis referem-se a um conjunto de abordagens e métodos de gerenciamento de projetos e desenvolvimento de software que enfatizam a flexibilidade, colaboração, entrega contínua de valor ao cliente e a capacidade de adaptação às mudanças. Elas são amplamente utilizadas em TI, mas também têm sido aplicadas em outras áreas, como gestão de projetos, marketing e até mesmo educação. As práticas ágeis têm como base o Manifesto Ágil, que foi criado por um grupo de desenvolvedores de software em 2001 e define os valores e princípios fundamentais das práticas ágeis.</a:t>
            </a:r>
            <a:endParaRPr lang="pt-BR" sz="1600"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3684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framework ágil que organiza o trabalho em ciclos chamados de "sprints" e enfatiza a colaboração, transparência e adaptação contínua. O Scrum inclui papéis como Scrum Master, </a:t>
            </a:r>
            <a:r>
              <a:rPr lang="pt-BR" sz="1600" b="0" i="0" dirty="0" err="1">
                <a:solidFill>
                  <a:schemeClr val="bg1"/>
                </a:solidFill>
                <a:effectLst/>
                <a:latin typeface="Fira Code" pitchFamily="49" charset="0"/>
                <a:ea typeface="Fira Code" pitchFamily="49" charset="0"/>
                <a:cs typeface="Fira Code" pitchFamily="49" charset="0"/>
              </a:rPr>
              <a:t>Product</a:t>
            </a:r>
            <a:r>
              <a:rPr lang="pt-BR" sz="1600" b="0" i="0" dirty="0">
                <a:solidFill>
                  <a:schemeClr val="bg1"/>
                </a:solidFill>
                <a:effectLst/>
                <a:latin typeface="Fira Code" pitchFamily="49" charset="0"/>
                <a:ea typeface="Fira Code" pitchFamily="49" charset="0"/>
                <a:cs typeface="Fira Code" pitchFamily="49" charset="0"/>
              </a:rPr>
              <a:t> </a:t>
            </a:r>
            <a:r>
              <a:rPr lang="pt-BR" sz="1600" b="0" i="0" dirty="0" err="1">
                <a:solidFill>
                  <a:schemeClr val="bg1"/>
                </a:solidFill>
                <a:effectLst/>
                <a:latin typeface="Fira Code" pitchFamily="49" charset="0"/>
                <a:ea typeface="Fira Code" pitchFamily="49" charset="0"/>
                <a:cs typeface="Fira Code" pitchFamily="49" charset="0"/>
              </a:rPr>
              <a:t>Owner</a:t>
            </a:r>
            <a:r>
              <a:rPr lang="pt-BR" sz="1600" b="0" i="0" dirty="0">
                <a:solidFill>
                  <a:schemeClr val="bg1"/>
                </a:solidFill>
                <a:effectLst/>
                <a:latin typeface="Fira Code" pitchFamily="49" charset="0"/>
                <a:ea typeface="Fira Code" pitchFamily="49" charset="0"/>
                <a:cs typeface="Fira Code" pitchFamily="49" charset="0"/>
              </a:rPr>
              <a:t> e a equipe de desenvolvimento.</a:t>
            </a:r>
            <a:endParaRPr lang="pt-BR" sz="1200" dirty="0">
              <a:solidFill>
                <a:schemeClr val="bg1"/>
              </a:solidFill>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F9594072-CCB1-1FDB-D1AF-AD4F6E25E71D}"/>
              </a:ext>
            </a:extLst>
          </p:cNvPr>
          <p:cNvSpPr txBox="1"/>
          <p:nvPr/>
        </p:nvSpPr>
        <p:spPr>
          <a:xfrm>
            <a:off x="184283" y="5288700"/>
            <a:ext cx="7143135"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https://www.eunati.com.br/2017/03/scrum-em-5-minutos-visao-geral.</a:t>
            </a:r>
            <a:r>
              <a:rPr lang="pt-BR" dirty="0">
                <a:solidFill>
                  <a:schemeClr val="bg1"/>
                </a:solidFill>
                <a:hlinkClick r:id="rId3">
                  <a:extLst>
                    <a:ext uri="{A12FA001-AC4F-418D-AE19-62706E023703}">
                      <ahyp:hlinkClr xmlns:ahyp="http://schemas.microsoft.com/office/drawing/2018/hyperlinkcolor" val="tx"/>
                    </a:ext>
                  </a:extLst>
                </a:hlinkClick>
              </a:rPr>
              <a:t>html</a:t>
            </a:r>
            <a:endParaRPr lang="pt-BR" dirty="0">
              <a:solidFill>
                <a:schemeClr val="bg1"/>
              </a:solidFill>
            </a:endParaRPr>
          </a:p>
        </p:txBody>
      </p:sp>
      <p:pic>
        <p:nvPicPr>
          <p:cNvPr id="5" name="Imagem 4">
            <a:extLst>
              <a:ext uri="{FF2B5EF4-FFF2-40B4-BE49-F238E27FC236}">
                <a16:creationId xmlns:a16="http://schemas.microsoft.com/office/drawing/2014/main" id="{637E5D26-4589-2335-E76E-987E7366BCBF}"/>
              </a:ext>
            </a:extLst>
          </p:cNvPr>
          <p:cNvPicPr>
            <a:picLocks noChangeAspect="1"/>
          </p:cNvPicPr>
          <p:nvPr/>
        </p:nvPicPr>
        <p:blipFill>
          <a:blip r:embed="rId4"/>
          <a:stretch>
            <a:fillRect/>
          </a:stretch>
        </p:blipFill>
        <p:spPr>
          <a:xfrm>
            <a:off x="267857" y="1136361"/>
            <a:ext cx="5484014" cy="4113011"/>
          </a:xfrm>
          <a:prstGeom prst="rect">
            <a:avLst/>
          </a:prstGeom>
        </p:spPr>
      </p:pic>
    </p:spTree>
    <p:extLst>
      <p:ext uri="{BB962C8B-B14F-4D97-AF65-F5344CB8AC3E}">
        <p14:creationId xmlns:p14="http://schemas.microsoft.com/office/powerpoint/2010/main" val="2743655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kanban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0"/>
            <a:ext cx="8775432" cy="1077218"/>
          </a:xfrm>
          <a:prstGeom prst="rect">
            <a:avLst/>
          </a:prstGeom>
          <a:noFill/>
        </p:spPr>
        <p:txBody>
          <a:bodyPr wrap="square">
            <a:spAutoFit/>
          </a:bodyPr>
          <a:lstStyle/>
          <a:p>
            <a:pPr algn="just"/>
            <a:r>
              <a:rPr lang="pt-BR" sz="1600" b="0" i="0" dirty="0">
                <a:solidFill>
                  <a:schemeClr val="bg1"/>
                </a:solidFill>
                <a:effectLst/>
                <a:latin typeface="Fira Code" pitchFamily="49" charset="0"/>
                <a:ea typeface="Fira Code" pitchFamily="49" charset="0"/>
                <a:cs typeface="Fira Code" pitchFamily="49" charset="0"/>
              </a:rPr>
              <a:t>É um sistema visual de gerenciamento de fluxo de trabalho que permite acompanhar o progresso das tarefas em tempo real. O foco é na limitação do trabalho em andamento e na otimização do fluxo de trabalho.</a:t>
            </a:r>
            <a:endParaRPr lang="pt-BR" sz="105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0" y="5407223"/>
            <a:ext cx="4611328" cy="307777"/>
          </a:xfrm>
          <a:prstGeom prst="rect">
            <a:avLst/>
          </a:prstGeom>
          <a:noFill/>
        </p:spPr>
        <p:txBody>
          <a:bodyPr wrap="square">
            <a:spAutoFit/>
          </a:bodyPr>
          <a:lstStyle/>
          <a:p>
            <a:r>
              <a:rPr lang="pt-BR" dirty="0">
                <a:solidFill>
                  <a:schemeClr val="bg1"/>
                </a:solidFill>
              </a:rPr>
              <a:t>Fonte: </a:t>
            </a:r>
            <a:r>
              <a:rPr lang="pt-BR" dirty="0">
                <a:solidFill>
                  <a:srgbClr val="0097A7"/>
                </a:solidFill>
                <a:hlinkClick r:id="rId3">
                  <a:extLst>
                    <a:ext uri="{A12FA001-AC4F-418D-AE19-62706E023703}">
                      <ahyp:hlinkClr xmlns:ahyp="http://schemas.microsoft.com/office/drawing/2018/hyperlinkcolor" val="tx"/>
                    </a:ext>
                  </a:extLst>
                </a:hlinkClick>
              </a:rPr>
              <a:t>https://thomazribas.com/agile/</a:t>
            </a:r>
            <a:r>
              <a:rPr lang="pt-BR" dirty="0">
                <a:solidFill>
                  <a:schemeClr val="bg1"/>
                </a:solidFill>
                <a:hlinkClick r:id="rId3">
                  <a:extLst>
                    <a:ext uri="{A12FA001-AC4F-418D-AE19-62706E023703}">
                      <ahyp:hlinkClr xmlns:ahyp="http://schemas.microsoft.com/office/drawing/2018/hyperlinkcolor" val="tx"/>
                    </a:ext>
                  </a:extLst>
                </a:hlinkClick>
              </a:rPr>
              <a:t>kanban</a:t>
            </a:r>
            <a:endParaRPr lang="pt-BR" dirty="0">
              <a:solidFill>
                <a:schemeClr val="bg1"/>
              </a:solidFill>
            </a:endParaRPr>
          </a:p>
        </p:txBody>
      </p:sp>
      <p:pic>
        <p:nvPicPr>
          <p:cNvPr id="7" name="Imagem 6">
            <a:extLst>
              <a:ext uri="{FF2B5EF4-FFF2-40B4-BE49-F238E27FC236}">
                <a16:creationId xmlns:a16="http://schemas.microsoft.com/office/drawing/2014/main" id="{9E49D7F6-B636-454D-1C43-6D7693C2658E}"/>
              </a:ext>
            </a:extLst>
          </p:cNvPr>
          <p:cNvPicPr>
            <a:picLocks noChangeAspect="1"/>
          </p:cNvPicPr>
          <p:nvPr/>
        </p:nvPicPr>
        <p:blipFill>
          <a:blip r:embed="rId4"/>
          <a:stretch>
            <a:fillRect/>
          </a:stretch>
        </p:blipFill>
        <p:spPr>
          <a:xfrm>
            <a:off x="685800" y="1071392"/>
            <a:ext cx="7772400" cy="3572215"/>
          </a:xfrm>
          <a:prstGeom prst="rect">
            <a:avLst/>
          </a:prstGeom>
        </p:spPr>
      </p:pic>
    </p:spTree>
    <p:extLst>
      <p:ext uri="{BB962C8B-B14F-4D97-AF65-F5344CB8AC3E}">
        <p14:creationId xmlns:p14="http://schemas.microsoft.com/office/powerpoint/2010/main" val="355357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_extreme </a:t>
            </a:r>
            <a:r>
              <a:rPr lang="pt-BR" sz="1600" b="1" i="0" dirty="0" err="1">
                <a:solidFill>
                  <a:srgbClr val="92D050"/>
                </a:solidFill>
                <a:effectLst/>
                <a:latin typeface="Fira Code" pitchFamily="49" charset="0"/>
                <a:ea typeface="Fira Code" pitchFamily="49" charset="0"/>
                <a:cs typeface="Fira Code" pitchFamily="49" charset="0"/>
              </a:rPr>
              <a:t>programming</a:t>
            </a:r>
            <a:r>
              <a:rPr lang="pt-BR" sz="1600" b="1" i="0" dirty="0">
                <a:solidFill>
                  <a:srgbClr val="92D050"/>
                </a:solidFill>
                <a:effectLst/>
                <a:latin typeface="Fira Code" pitchFamily="49" charset="0"/>
                <a:ea typeface="Fira Code" pitchFamily="49" charset="0"/>
                <a:cs typeface="Fira Code" pitchFamily="49" charset="0"/>
              </a:rPr>
              <a:t> (XP)</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É uma abordagem que coloca ênfase na qualidade do código, desenvolvimento orientado a testes (TDD), programação em pares, integração contínua e pequenos lançamentos frequentes.</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318733"/>
            <a:ext cx="7423356" cy="738664"/>
          </a:xfrm>
          <a:prstGeom prst="rect">
            <a:avLst/>
          </a:prstGeom>
          <a:noFill/>
        </p:spPr>
        <p:txBody>
          <a:bodyPr wrap="square">
            <a:spAutoFit/>
          </a:bodyPr>
          <a:lstStyle/>
          <a:p>
            <a:r>
              <a:rPr lang="pt-BR" dirty="0">
                <a:solidFill>
                  <a:schemeClr val="bg1"/>
                </a:solidFill>
              </a:rPr>
              <a:t>Fonte: </a:t>
            </a:r>
            <a:r>
              <a:rPr lang="pt-BR" dirty="0">
                <a:solidFill>
                  <a:schemeClr val="bg1"/>
                </a:solidFill>
                <a:hlinkClick r:id="rId3"/>
              </a:rPr>
              <a:t>https://www.nimblework.com/pt-br/agile/programacao-extrema-xp/</a:t>
            </a:r>
            <a:endParaRPr lang="pt-BR" dirty="0">
              <a:solidFill>
                <a:schemeClr val="bg1"/>
              </a:solidFill>
            </a:endParaRPr>
          </a:p>
          <a:p>
            <a:endParaRPr lang="pt-BR" dirty="0">
              <a:solidFill>
                <a:schemeClr val="bg1"/>
              </a:solidFill>
            </a:endParaRPr>
          </a:p>
          <a:p>
            <a:endParaRPr lang="pt-BR" dirty="0">
              <a:solidFill>
                <a:schemeClr val="bg1"/>
              </a:solidFill>
            </a:endParaRPr>
          </a:p>
        </p:txBody>
      </p:sp>
      <p:pic>
        <p:nvPicPr>
          <p:cNvPr id="2" name="Imagem 1">
            <a:extLst>
              <a:ext uri="{FF2B5EF4-FFF2-40B4-BE49-F238E27FC236}">
                <a16:creationId xmlns:a16="http://schemas.microsoft.com/office/drawing/2014/main" id="{3EAE790E-1D63-6733-0E9E-6D8788AE555E}"/>
              </a:ext>
            </a:extLst>
          </p:cNvPr>
          <p:cNvPicPr>
            <a:picLocks noChangeAspect="1"/>
          </p:cNvPicPr>
          <p:nvPr/>
        </p:nvPicPr>
        <p:blipFill>
          <a:blip r:embed="rId4"/>
          <a:stretch>
            <a:fillRect/>
          </a:stretch>
        </p:blipFill>
        <p:spPr>
          <a:xfrm>
            <a:off x="685799" y="788568"/>
            <a:ext cx="7772400" cy="3153019"/>
          </a:xfrm>
          <a:prstGeom prst="rect">
            <a:avLst/>
          </a:prstGeom>
        </p:spPr>
      </p:pic>
      <p:sp>
        <p:nvSpPr>
          <p:cNvPr id="5" name="CaixaDeTexto 4">
            <a:extLst>
              <a:ext uri="{FF2B5EF4-FFF2-40B4-BE49-F238E27FC236}">
                <a16:creationId xmlns:a16="http://schemas.microsoft.com/office/drawing/2014/main" id="{8408C5B2-C85A-13AD-BE9A-E2DD1C74DC34}"/>
              </a:ext>
            </a:extLst>
          </p:cNvPr>
          <p:cNvSpPr txBox="1"/>
          <p:nvPr/>
        </p:nvSpPr>
        <p:spPr>
          <a:xfrm>
            <a:off x="184283" y="4166553"/>
            <a:ext cx="8775432" cy="954107"/>
          </a:xfrm>
          <a:prstGeom prst="rect">
            <a:avLst/>
          </a:prstGeom>
          <a:noFill/>
        </p:spPr>
        <p:txBody>
          <a:bodyPr wrap="square">
            <a:spAutoFit/>
          </a:bodyPr>
          <a:lstStyle/>
          <a:p>
            <a:r>
              <a:rPr lang="pt-BR" i="0" dirty="0">
                <a:solidFill>
                  <a:schemeClr val="bg1"/>
                </a:solidFill>
                <a:effectLst/>
                <a:latin typeface="Fira Code" pitchFamily="49" charset="0"/>
                <a:ea typeface="Fira Code" pitchFamily="49" charset="0"/>
                <a:cs typeface="Fira Code" pitchFamily="49" charset="0"/>
              </a:rPr>
              <a:t>A programação extrema é,</a:t>
            </a:r>
            <a:r>
              <a:rPr lang="pt-BR" i="0" dirty="0">
                <a:solidFill>
                  <a:schemeClr val="bg1"/>
                </a:solidFill>
                <a:effectLst/>
                <a:latin typeface="Fira Code" pitchFamily="49" charset="0"/>
                <a:ea typeface="Fira Code" pitchFamily="49" charset="0"/>
                <a:cs typeface="Fira Code" pitchFamily="49" charset="0"/>
                <a:hlinkClick r:id="rId5">
                  <a:extLst>
                    <a:ext uri="{A12FA001-AC4F-418D-AE19-62706E023703}">
                      <ahyp:hlinkClr xmlns:ahyp="http://schemas.microsoft.com/office/drawing/2018/hyperlinkcolor" val="tx"/>
                    </a:ext>
                  </a:extLst>
                </a:hlinkClick>
              </a:rPr>
              <a:t> em poucas</a:t>
            </a:r>
            <a:r>
              <a:rPr lang="pt-BR" i="0" dirty="0">
                <a:solidFill>
                  <a:schemeClr val="bg1"/>
                </a:solidFill>
                <a:effectLst/>
                <a:latin typeface="Fira Code" pitchFamily="49" charset="0"/>
                <a:ea typeface="Fira Code" pitchFamily="49" charset="0"/>
                <a:cs typeface="Fira Code" pitchFamily="49" charset="0"/>
              </a:rPr>
              <a:t> palavras, sobre boas práticas levadas ao extremo. Já que a programação em pares é boa, vamos fazer isso o tempo todo. Já que testar cedo é bom, vamos testar antes mesmo que o código de produção seja escrito.</a:t>
            </a:r>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22345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lean</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8775432" cy="7386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Inspirado nos princípios do Lean Manufacturing, o Lean </a:t>
            </a:r>
            <a:r>
              <a:rPr lang="pt-BR" b="0" i="0" dirty="0" err="1">
                <a:solidFill>
                  <a:schemeClr val="bg1"/>
                </a:solidFill>
                <a:effectLst/>
                <a:latin typeface="Fira Code" pitchFamily="49" charset="0"/>
                <a:ea typeface="Fira Code" pitchFamily="49" charset="0"/>
                <a:cs typeface="Fira Code" pitchFamily="49" charset="0"/>
              </a:rPr>
              <a:t>Agile</a:t>
            </a:r>
            <a:r>
              <a:rPr lang="pt-BR" b="0" i="0" dirty="0">
                <a:solidFill>
                  <a:schemeClr val="bg1"/>
                </a:solidFill>
                <a:effectLst/>
                <a:latin typeface="Fira Code" pitchFamily="49" charset="0"/>
                <a:ea typeface="Fira Code" pitchFamily="49" charset="0"/>
                <a:cs typeface="Fira Code" pitchFamily="49" charset="0"/>
              </a:rPr>
              <a:t> concentra-se na eliminação de desperdício, na entrega rápida de valor e na melhoria contínua do processo.</a:t>
            </a:r>
            <a:endParaRPr lang="pt-BR" sz="800" dirty="0">
              <a:solidFill>
                <a:schemeClr val="bg1"/>
              </a:solidFill>
              <a:latin typeface="Fira Code" pitchFamily="49" charset="0"/>
              <a:ea typeface="Fira Code" pitchFamily="49" charset="0"/>
              <a:cs typeface="Fira Code" pitchFamily="49" charset="0"/>
            </a:endParaRPr>
          </a:p>
        </p:txBody>
      </p:sp>
      <p:sp>
        <p:nvSpPr>
          <p:cNvPr id="6" name="CaixaDeTexto 5">
            <a:extLst>
              <a:ext uri="{FF2B5EF4-FFF2-40B4-BE49-F238E27FC236}">
                <a16:creationId xmlns:a16="http://schemas.microsoft.com/office/drawing/2014/main" id="{6E18412D-EE60-6FAA-49A8-0B3EA8E2CA7D}"/>
              </a:ext>
            </a:extLst>
          </p:cNvPr>
          <p:cNvSpPr txBox="1"/>
          <p:nvPr/>
        </p:nvSpPr>
        <p:spPr>
          <a:xfrm>
            <a:off x="-1" y="5407223"/>
            <a:ext cx="7423356" cy="523220"/>
          </a:xfrm>
          <a:prstGeom prst="rect">
            <a:avLst/>
          </a:prstGeom>
          <a:noFill/>
        </p:spPr>
        <p:txBody>
          <a:bodyPr wrap="square">
            <a:spAutoFit/>
          </a:bodyPr>
          <a:lstStyle/>
          <a:p>
            <a:r>
              <a:rPr lang="pt-BR" dirty="0" err="1">
                <a:solidFill>
                  <a:schemeClr val="bg1"/>
                </a:solidFill>
              </a:rPr>
              <a:t>Fonte:https</a:t>
            </a:r>
            <a:r>
              <a:rPr lang="pt-BR" dirty="0">
                <a:solidFill>
                  <a:schemeClr val="bg1"/>
                </a:solidFill>
              </a:rPr>
              <a:t>://</a:t>
            </a:r>
            <a:r>
              <a:rPr lang="pt-BR" dirty="0" err="1">
                <a:solidFill>
                  <a:schemeClr val="bg1"/>
                </a:solidFill>
              </a:rPr>
              <a:t>www.nimblework.com</a:t>
            </a:r>
            <a:r>
              <a:rPr lang="pt-BR" dirty="0">
                <a:solidFill>
                  <a:schemeClr val="bg1"/>
                </a:solidFill>
              </a:rPr>
              <a:t>/</a:t>
            </a:r>
            <a:r>
              <a:rPr lang="pt-BR" dirty="0" err="1">
                <a:solidFill>
                  <a:schemeClr val="bg1"/>
                </a:solidFill>
              </a:rPr>
              <a:t>pt-br</a:t>
            </a:r>
            <a:r>
              <a:rPr lang="pt-BR" dirty="0">
                <a:solidFill>
                  <a:schemeClr val="bg1"/>
                </a:solidFill>
              </a:rPr>
              <a:t>/</a:t>
            </a:r>
            <a:r>
              <a:rPr lang="pt-BR" dirty="0" err="1">
                <a:solidFill>
                  <a:schemeClr val="bg1"/>
                </a:solidFill>
              </a:rPr>
              <a:t>agile</a:t>
            </a:r>
            <a:r>
              <a:rPr lang="pt-BR" dirty="0">
                <a:solidFill>
                  <a:schemeClr val="bg1"/>
                </a:solidFill>
              </a:rPr>
              <a:t>/</a:t>
            </a:r>
            <a:r>
              <a:rPr lang="pt-BR" dirty="0" err="1">
                <a:solidFill>
                  <a:schemeClr val="bg1"/>
                </a:solidFill>
              </a:rPr>
              <a:t>programacao</a:t>
            </a:r>
            <a:r>
              <a:rPr lang="pt-BR" dirty="0">
                <a:solidFill>
                  <a:schemeClr val="bg1"/>
                </a:solidFill>
              </a:rPr>
              <a:t>-extrema-</a:t>
            </a:r>
            <a:r>
              <a:rPr lang="pt-BR" dirty="0" err="1">
                <a:solidFill>
                  <a:schemeClr val="bg1"/>
                </a:solidFill>
              </a:rPr>
              <a:t>xp</a:t>
            </a:r>
            <a:r>
              <a:rPr lang="pt-BR" dirty="0">
                <a:solidFill>
                  <a:schemeClr val="bg1"/>
                </a:solidFill>
              </a:rPr>
              <a:t>/</a:t>
            </a:r>
          </a:p>
          <a:p>
            <a:endParaRPr lang="pt-BR" dirty="0">
              <a:solidFill>
                <a:schemeClr val="bg1"/>
              </a:solidFill>
            </a:endParaRPr>
          </a:p>
        </p:txBody>
      </p:sp>
      <p:pic>
        <p:nvPicPr>
          <p:cNvPr id="4" name="Imagem 3">
            <a:extLst>
              <a:ext uri="{FF2B5EF4-FFF2-40B4-BE49-F238E27FC236}">
                <a16:creationId xmlns:a16="http://schemas.microsoft.com/office/drawing/2014/main" id="{933104BE-3411-1079-202C-6DC1743AE166}"/>
              </a:ext>
            </a:extLst>
          </p:cNvPr>
          <p:cNvPicPr>
            <a:picLocks noChangeAspect="1"/>
          </p:cNvPicPr>
          <p:nvPr/>
        </p:nvPicPr>
        <p:blipFill>
          <a:blip r:embed="rId3"/>
          <a:stretch>
            <a:fillRect/>
          </a:stretch>
        </p:blipFill>
        <p:spPr>
          <a:xfrm>
            <a:off x="2140358" y="613548"/>
            <a:ext cx="5580253" cy="4793675"/>
          </a:xfrm>
          <a:prstGeom prst="rect">
            <a:avLst/>
          </a:prstGeom>
        </p:spPr>
      </p:pic>
    </p:spTree>
    <p:extLst>
      <p:ext uri="{BB962C8B-B14F-4D97-AF65-F5344CB8AC3E}">
        <p14:creationId xmlns:p14="http://schemas.microsoft.com/office/powerpoint/2010/main" val="2347872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_breve comparação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3" name="CaixaDeTexto 2">
            <a:extLst>
              <a:ext uri="{FF2B5EF4-FFF2-40B4-BE49-F238E27FC236}">
                <a16:creationId xmlns:a16="http://schemas.microsoft.com/office/drawing/2014/main" id="{2AF1F992-CFE4-0D6C-A2F5-D5D690900E9F}"/>
              </a:ext>
            </a:extLst>
          </p:cNvPr>
          <p:cNvSpPr txBox="1"/>
          <p:nvPr/>
        </p:nvSpPr>
        <p:spPr>
          <a:xfrm>
            <a:off x="184283" y="24952"/>
            <a:ext cx="2873549" cy="5216813"/>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Cascata</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Estrutura Sequencial</a:t>
            </a:r>
            <a:r>
              <a:rPr lang="pt-BR" b="0" i="0" dirty="0">
                <a:solidFill>
                  <a:schemeClr val="bg1"/>
                </a:solidFill>
                <a:effectLst/>
                <a:latin typeface="Fira Code" pitchFamily="49" charset="0"/>
                <a:ea typeface="Fira Code" pitchFamily="49" charset="0"/>
                <a:cs typeface="Fira Code" pitchFamily="49" charset="0"/>
              </a:rPr>
              <a:t>: A metodologia cascata é caracterizada por uma abordagem sequencial, onde cada fase do projeto depende da conclusão da fase anterior.</a:t>
            </a:r>
          </a:p>
          <a:p>
            <a:pPr algn="just"/>
            <a:r>
              <a:rPr lang="pt-BR" b="1" i="0" dirty="0">
                <a:solidFill>
                  <a:schemeClr val="bg1"/>
                </a:solidFill>
                <a:effectLst/>
                <a:latin typeface="Fira Code" pitchFamily="49" charset="0"/>
                <a:ea typeface="Fira Code" pitchFamily="49" charset="0"/>
                <a:cs typeface="Fira Code" pitchFamily="49" charset="0"/>
              </a:rPr>
              <a:t>Documentação Abrangente</a:t>
            </a:r>
            <a:r>
              <a:rPr lang="pt-BR" b="0" i="0" dirty="0">
                <a:solidFill>
                  <a:schemeClr val="bg1"/>
                </a:solidFill>
                <a:effectLst/>
                <a:latin typeface="Fira Code" pitchFamily="49" charset="0"/>
                <a:ea typeface="Fira Code" pitchFamily="49" charset="0"/>
                <a:cs typeface="Fira Code" pitchFamily="49" charset="0"/>
              </a:rPr>
              <a:t>: Um foco importante está na criação de documentação detalhada, incluindo requisitos, especificações de design e manuais.</a:t>
            </a:r>
          </a:p>
          <a:p>
            <a:pPr algn="just"/>
            <a:r>
              <a:rPr lang="pt-BR" b="1" i="0" dirty="0">
                <a:solidFill>
                  <a:schemeClr val="bg1"/>
                </a:solidFill>
                <a:effectLst/>
                <a:latin typeface="Fira Code" pitchFamily="49" charset="0"/>
                <a:ea typeface="Fira Code" pitchFamily="49" charset="0"/>
                <a:cs typeface="Fira Code" pitchFamily="49" charset="0"/>
              </a:rPr>
              <a:t>Controle de Mudanças Rígido</a:t>
            </a:r>
            <a:r>
              <a:rPr lang="pt-BR" b="0" i="0" dirty="0">
                <a:solidFill>
                  <a:schemeClr val="bg1"/>
                </a:solidFill>
                <a:effectLst/>
                <a:latin typeface="Fira Code" pitchFamily="49" charset="0"/>
                <a:ea typeface="Fira Code" pitchFamily="49" charset="0"/>
                <a:cs typeface="Fira Code" pitchFamily="49" charset="0"/>
              </a:rPr>
              <a:t>: As mudanças são geralmente difíceis de acomodar uma vez que o projeto está em andamento.</a:t>
            </a:r>
          </a:p>
          <a:p>
            <a:pPr algn="just"/>
            <a:endParaRPr lang="pt-BR" sz="1100" dirty="0">
              <a:solidFill>
                <a:schemeClr val="bg1"/>
              </a:solidFill>
              <a:latin typeface="Fira Code" pitchFamily="49" charset="0"/>
              <a:ea typeface="Fira Code" pitchFamily="49" charset="0"/>
              <a:cs typeface="Fira Code" pitchFamily="49" charset="0"/>
            </a:endParaRPr>
          </a:p>
        </p:txBody>
      </p:sp>
      <p:sp>
        <p:nvSpPr>
          <p:cNvPr id="2" name="CaixaDeTexto 1">
            <a:extLst>
              <a:ext uri="{FF2B5EF4-FFF2-40B4-BE49-F238E27FC236}">
                <a16:creationId xmlns:a16="http://schemas.microsoft.com/office/drawing/2014/main" id="{F1E8B510-6590-B7C8-C57F-9D5E59C60281}"/>
              </a:ext>
            </a:extLst>
          </p:cNvPr>
          <p:cNvSpPr txBox="1"/>
          <p:nvPr/>
        </p:nvSpPr>
        <p:spPr>
          <a:xfrm>
            <a:off x="3173922" y="0"/>
            <a:ext cx="2873549" cy="4401205"/>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Modelo em Espiral</a:t>
            </a:r>
            <a:r>
              <a:rPr lang="pt-BR" b="0" i="0" dirty="0">
                <a:solidFill>
                  <a:srgbClr val="92D050"/>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Ciclos Iterativos</a:t>
            </a:r>
            <a:r>
              <a:rPr lang="pt-BR" b="0" i="0" dirty="0">
                <a:solidFill>
                  <a:schemeClr val="bg1"/>
                </a:solidFill>
                <a:effectLst/>
                <a:latin typeface="Fira Code" pitchFamily="49" charset="0"/>
                <a:ea typeface="Fira Code" pitchFamily="49" charset="0"/>
                <a:cs typeface="Fira Code" pitchFamily="49" charset="0"/>
              </a:rPr>
              <a:t>: A metodologia em espiral envolve ciclos de desenvolvimento iterativos, permitindo a revisão e aprimoramento contínuos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Avaliação de Riscos</a:t>
            </a:r>
            <a:r>
              <a:rPr lang="pt-BR" b="0" i="0" dirty="0">
                <a:solidFill>
                  <a:schemeClr val="bg1"/>
                </a:solidFill>
                <a:effectLst/>
                <a:latin typeface="Fira Code" pitchFamily="49" charset="0"/>
                <a:ea typeface="Fira Code" pitchFamily="49" charset="0"/>
                <a:cs typeface="Fira Code" pitchFamily="49" charset="0"/>
              </a:rPr>
              <a:t>: Foca na avaliação e mitigação de riscos ao longo do ciclo de vida do projeto.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Entregas Incrementais</a:t>
            </a:r>
            <a:r>
              <a:rPr lang="pt-BR" b="0" i="0" dirty="0">
                <a:solidFill>
                  <a:schemeClr val="bg1"/>
                </a:solidFill>
                <a:effectLst/>
                <a:latin typeface="Fira Code" pitchFamily="49" charset="0"/>
                <a:ea typeface="Fira Code" pitchFamily="49" charset="0"/>
                <a:cs typeface="Fira Code" pitchFamily="49" charset="0"/>
              </a:rPr>
              <a:t>: As versões incrementais do produto podem ser entregues aos clientes durante o desenvolvimento.</a:t>
            </a:r>
          </a:p>
        </p:txBody>
      </p:sp>
      <p:sp>
        <p:nvSpPr>
          <p:cNvPr id="5" name="CaixaDeTexto 4">
            <a:extLst>
              <a:ext uri="{FF2B5EF4-FFF2-40B4-BE49-F238E27FC236}">
                <a16:creationId xmlns:a16="http://schemas.microsoft.com/office/drawing/2014/main" id="{8D6F6611-56D7-0853-6001-7F678C17611B}"/>
              </a:ext>
            </a:extLst>
          </p:cNvPr>
          <p:cNvSpPr txBox="1"/>
          <p:nvPr/>
        </p:nvSpPr>
        <p:spPr>
          <a:xfrm>
            <a:off x="6163561" y="-6844"/>
            <a:ext cx="2873549" cy="4185761"/>
          </a:xfrm>
          <a:prstGeom prst="rect">
            <a:avLst/>
          </a:prstGeom>
          <a:noFill/>
        </p:spPr>
        <p:txBody>
          <a:bodyPr wrap="square">
            <a:spAutoFit/>
          </a:bodyPr>
          <a:lstStyle/>
          <a:p>
            <a:pPr algn="just"/>
            <a:r>
              <a:rPr lang="pt-BR" b="1" i="0" dirty="0">
                <a:solidFill>
                  <a:srgbClr val="92D050"/>
                </a:solidFill>
                <a:effectLst/>
                <a:latin typeface="Fira Code" pitchFamily="49" charset="0"/>
                <a:ea typeface="Fira Code" pitchFamily="49" charset="0"/>
                <a:cs typeface="Fira Code" pitchFamily="49" charset="0"/>
              </a:rPr>
              <a:t>Metodologia Ágil (por exemplo, Scrum):</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Iterações Curtas</a:t>
            </a:r>
            <a:r>
              <a:rPr lang="pt-BR" b="0" i="0" dirty="0">
                <a:solidFill>
                  <a:schemeClr val="bg1"/>
                </a:solidFill>
                <a:effectLst/>
                <a:latin typeface="Fira Code" pitchFamily="49" charset="0"/>
                <a:ea typeface="Fira Code" pitchFamily="49" charset="0"/>
                <a:cs typeface="Fira Code" pitchFamily="49" charset="0"/>
              </a:rPr>
              <a:t>: O desenvolvimento é dividido em iterações curtas (sprints), geralmente de 2 a 4 semanas.</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Priorização Constante</a:t>
            </a:r>
            <a:r>
              <a:rPr lang="pt-BR" b="0" i="0" dirty="0">
                <a:solidFill>
                  <a:schemeClr val="bg1"/>
                </a:solidFill>
                <a:effectLst/>
                <a:latin typeface="Fira Code" pitchFamily="49" charset="0"/>
                <a:ea typeface="Fira Code" pitchFamily="49" charset="0"/>
                <a:cs typeface="Fira Code" pitchFamily="49" charset="0"/>
              </a:rPr>
              <a:t>: Os requisitos são priorizados pelo cliente e podem ser alterados a qualquer momento.</a:t>
            </a:r>
          </a:p>
          <a:p>
            <a:pPr algn="just">
              <a:buFont typeface="Arial" panose="020B0604020202020204" pitchFamily="34" charset="0"/>
              <a:buChar char="•"/>
            </a:pPr>
            <a:r>
              <a:rPr lang="pt-BR" b="1" i="0" dirty="0">
                <a:solidFill>
                  <a:schemeClr val="bg1"/>
                </a:solidFill>
                <a:effectLst/>
                <a:latin typeface="Fira Code" pitchFamily="49" charset="0"/>
                <a:ea typeface="Fira Code" pitchFamily="49" charset="0"/>
                <a:cs typeface="Fira Code" pitchFamily="49" charset="0"/>
              </a:rPr>
              <a:t>Colaboração Intensiva</a:t>
            </a:r>
            <a:r>
              <a:rPr lang="pt-BR" b="0" i="0" dirty="0">
                <a:solidFill>
                  <a:schemeClr val="bg1"/>
                </a:solidFill>
                <a:effectLst/>
                <a:latin typeface="Fira Code" pitchFamily="49" charset="0"/>
                <a:ea typeface="Fira Code" pitchFamily="49" charset="0"/>
                <a:cs typeface="Fira Code" pitchFamily="49" charset="0"/>
              </a:rPr>
              <a:t>: A comunicação frequente e a colaboração são incentivadas entre a equipe e o cliente.</a:t>
            </a:r>
          </a:p>
        </p:txBody>
      </p:sp>
    </p:spTree>
    <p:extLst>
      <p:ext uri="{BB962C8B-B14F-4D97-AF65-F5344CB8AC3E}">
        <p14:creationId xmlns:p14="http://schemas.microsoft.com/office/powerpoint/2010/main" val="2730123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papeis no </a:t>
            </a:r>
            <a:r>
              <a:rPr lang="pt-BR" sz="1600" b="1" i="0" dirty="0" err="1">
                <a:solidFill>
                  <a:srgbClr val="92D050"/>
                </a:solidFill>
                <a:effectLst/>
                <a:latin typeface="Fira Code" pitchFamily="49" charset="0"/>
                <a:ea typeface="Fira Code" pitchFamily="49" charset="0"/>
                <a:cs typeface="Fira Code" pitchFamily="49" charset="0"/>
              </a:rPr>
              <a:t>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6627"/>
            <a:ext cx="8775433" cy="5047536"/>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Scrum Master:</a:t>
            </a:r>
          </a:p>
          <a:p>
            <a:pPr marL="457200" lvl="1" algn="just"/>
            <a:r>
              <a:rPr lang="pt-BR" b="0" i="0" dirty="0">
                <a:solidFill>
                  <a:schemeClr val="bg1"/>
                </a:solidFill>
                <a:effectLst/>
                <a:latin typeface="Fira Code" pitchFamily="49" charset="0"/>
                <a:ea typeface="Fira Code" pitchFamily="49" charset="0"/>
                <a:cs typeface="Fira Code" pitchFamily="49" charset="0"/>
              </a:rPr>
              <a:t>O Scrum Master é responsável por garantir que a equipe siga os princípios e práticas do Scrum.</a:t>
            </a:r>
          </a:p>
          <a:p>
            <a:pPr marL="457200" lvl="1" algn="just"/>
            <a:r>
              <a:rPr lang="pt-BR" b="0" i="0" dirty="0">
                <a:solidFill>
                  <a:schemeClr val="bg1"/>
                </a:solidFill>
                <a:effectLst/>
                <a:latin typeface="Fira Code" pitchFamily="49" charset="0"/>
                <a:ea typeface="Fira Code" pitchFamily="49" charset="0"/>
                <a:cs typeface="Fira Code" pitchFamily="49" charset="0"/>
              </a:rPr>
              <a:t>Ele ou ela ajuda a remover impedimentos e obstáculos que a equipe possa encontrar.</a:t>
            </a:r>
          </a:p>
          <a:p>
            <a:pPr marL="457200" lvl="1" algn="just"/>
            <a:r>
              <a:rPr lang="pt-BR" b="0" i="0" dirty="0">
                <a:solidFill>
                  <a:schemeClr val="bg1"/>
                </a:solidFill>
                <a:effectLst/>
                <a:latin typeface="Fira Code" pitchFamily="49" charset="0"/>
                <a:ea typeface="Fira Code" pitchFamily="49" charset="0"/>
                <a:cs typeface="Fira Code" pitchFamily="49" charset="0"/>
              </a:rPr>
              <a:t>Facilita reuniões Scrum, como Daily Scrum, Sprint Planning, Sprint Review e Sprint </a:t>
            </a:r>
            <a:r>
              <a:rPr lang="pt-BR" b="0" i="0" dirty="0" err="1">
                <a:solidFill>
                  <a:schemeClr val="bg1"/>
                </a:solidFill>
                <a:effectLst/>
                <a:latin typeface="Fira Code" pitchFamily="49" charset="0"/>
                <a:ea typeface="Fira Code" pitchFamily="49" charset="0"/>
                <a:cs typeface="Fira Code" pitchFamily="49" charset="0"/>
              </a:rPr>
              <a:t>Retrospective</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é responsável por representar os interesses do cliente ou do usuário final.</a:t>
            </a:r>
          </a:p>
          <a:p>
            <a:pPr marL="457200" lvl="1" algn="just"/>
            <a:r>
              <a:rPr lang="pt-BR" b="0" i="0" dirty="0">
                <a:solidFill>
                  <a:schemeClr val="bg1"/>
                </a:solidFill>
                <a:effectLst/>
                <a:latin typeface="Fira Code" pitchFamily="49" charset="0"/>
                <a:ea typeface="Fira Code" pitchFamily="49" charset="0"/>
                <a:cs typeface="Fira Code" pitchFamily="49" charset="0"/>
              </a:rPr>
              <a:t>Ele ou ela define os itens do backlog do produto e prioriza esses itens com base no valor para o cliente.</a:t>
            </a:r>
          </a:p>
          <a:p>
            <a:pPr marL="457200" lvl="1" algn="just"/>
            <a:r>
              <a:rPr lang="pt-BR" b="0" i="0" dirty="0">
                <a:solidFill>
                  <a:schemeClr val="bg1"/>
                </a:solidFill>
                <a:effectLst/>
                <a:latin typeface="Fira Code" pitchFamily="49" charset="0"/>
                <a:ea typeface="Fira Code" pitchFamily="49" charset="0"/>
                <a:cs typeface="Fira Code" pitchFamily="49" charset="0"/>
              </a:rPr>
              <a:t>Colabora com a equipe de desenvolvimento para garantir que o produto seja construído de forma eficaz.</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Equipe de Desenvolvimento:</a:t>
            </a:r>
          </a:p>
          <a:p>
            <a:pPr marL="457200" lvl="1" algn="just"/>
            <a:r>
              <a:rPr lang="pt-BR" b="0" i="0" dirty="0">
                <a:solidFill>
                  <a:schemeClr val="bg1"/>
                </a:solidFill>
                <a:effectLst/>
                <a:latin typeface="Fira Code" pitchFamily="49" charset="0"/>
                <a:ea typeface="Fira Code" pitchFamily="49" charset="0"/>
                <a:cs typeface="Fira Code" pitchFamily="49" charset="0"/>
              </a:rPr>
              <a:t>A equipe de desenvolvimento é responsável por criar o produto ou funcionalidade.</a:t>
            </a:r>
          </a:p>
          <a:p>
            <a:pPr marL="457200" lvl="1" algn="just"/>
            <a:r>
              <a:rPr lang="pt-BR" b="0" i="0" dirty="0">
                <a:solidFill>
                  <a:schemeClr val="bg1"/>
                </a:solidFill>
                <a:effectLst/>
                <a:latin typeface="Fira Code" pitchFamily="49" charset="0"/>
                <a:ea typeface="Fira Code" pitchFamily="49" charset="0"/>
                <a:cs typeface="Fira Code" pitchFamily="49" charset="0"/>
              </a:rPr>
              <a:t>A equipe é auto-organizada e geralmente consiste em desenvolvedores, designers, testadores, etc.</a:t>
            </a:r>
          </a:p>
          <a:p>
            <a:pPr marL="457200" lvl="1" algn="just"/>
            <a:r>
              <a:rPr lang="pt-BR" b="0" i="0" dirty="0">
                <a:solidFill>
                  <a:schemeClr val="bg1"/>
                </a:solidFill>
                <a:effectLst/>
                <a:latin typeface="Fira Code" pitchFamily="49" charset="0"/>
                <a:ea typeface="Fira Code" pitchFamily="49" charset="0"/>
                <a:cs typeface="Fira Code" pitchFamily="49" charset="0"/>
              </a:rPr>
              <a:t>Ela se compromete a entregar um conjunto de funcionalidades durante um sprint (um período de tempo definido).</a:t>
            </a:r>
          </a:p>
        </p:txBody>
      </p:sp>
    </p:spTree>
    <p:extLst>
      <p:ext uri="{BB962C8B-B14F-4D97-AF65-F5344CB8AC3E}">
        <p14:creationId xmlns:p14="http://schemas.microsoft.com/office/powerpoint/2010/main" val="25907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3957824"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_apresentação pessoal</a:t>
            </a:r>
          </a:p>
        </p:txBody>
      </p:sp>
      <p:pic>
        <p:nvPicPr>
          <p:cNvPr id="2" name="Imagem 1">
            <a:extLst>
              <a:ext uri="{FF2B5EF4-FFF2-40B4-BE49-F238E27FC236}">
                <a16:creationId xmlns:a16="http://schemas.microsoft.com/office/drawing/2014/main" id="{39D8E415-25D6-1F5E-7862-EC2C49119F3B}"/>
              </a:ext>
            </a:extLst>
          </p:cNvPr>
          <p:cNvPicPr>
            <a:picLocks noChangeAspect="1"/>
          </p:cNvPicPr>
          <p:nvPr/>
        </p:nvPicPr>
        <p:blipFill>
          <a:blip r:embed="rId3"/>
          <a:stretch>
            <a:fillRect/>
          </a:stretch>
        </p:blipFill>
        <p:spPr>
          <a:xfrm>
            <a:off x="685800" y="1362119"/>
            <a:ext cx="7772400" cy="2990762"/>
          </a:xfrm>
          <a:prstGeom prst="rect">
            <a:avLst/>
          </a:prstGeom>
        </p:spPr>
      </p:pic>
    </p:spTree>
    <p:extLst>
      <p:ext uri="{BB962C8B-B14F-4D97-AF65-F5344CB8AC3E}">
        <p14:creationId xmlns:p14="http://schemas.microsoft.com/office/powerpoint/2010/main" val="4068190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184282" y="1903393"/>
            <a:ext cx="8775433" cy="954107"/>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As cerimônias são reuniões ou eventos regulares que fazem parte das metodologias ágeis para facilitar a comunicação, a colaboração e o progresso do trabalho. Aqui estão algumas das principais cerimônias em metodologias ágeis, </a:t>
            </a:r>
            <a:r>
              <a:rPr lang="pt-BR" b="1" i="0" dirty="0">
                <a:solidFill>
                  <a:srgbClr val="92D050"/>
                </a:solidFill>
                <a:effectLst/>
                <a:latin typeface="Fira Code" pitchFamily="49" charset="0"/>
                <a:ea typeface="Fira Code" pitchFamily="49" charset="0"/>
                <a:cs typeface="Fira Code" pitchFamily="49" charset="0"/>
              </a:rPr>
              <a:t>com foco em Scrum</a:t>
            </a:r>
            <a:r>
              <a:rPr lang="pt-BR" b="0" i="0" dirty="0">
                <a:solidFill>
                  <a:schemeClr val="bg1"/>
                </a:solidFill>
                <a:effectLst/>
                <a:latin typeface="Fira Code" pitchFamily="49" charset="0"/>
                <a:ea typeface="Fira Code" pitchFamily="49" charset="0"/>
                <a:cs typeface="Fira Code" pitchFamily="49" charset="0"/>
              </a:rPr>
              <a:t>, que é uma das metodologias ágeis mais populares</a:t>
            </a:r>
          </a:p>
        </p:txBody>
      </p:sp>
    </p:spTree>
    <p:extLst>
      <p:ext uri="{BB962C8B-B14F-4D97-AF65-F5344CB8AC3E}">
        <p14:creationId xmlns:p14="http://schemas.microsoft.com/office/powerpoint/2010/main" val="2025781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_principais cerimônias no Scrum</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6" name="CaixaDeTexto 5">
            <a:extLst>
              <a:ext uri="{FF2B5EF4-FFF2-40B4-BE49-F238E27FC236}">
                <a16:creationId xmlns:a16="http://schemas.microsoft.com/office/drawing/2014/main" id="{AF80C162-FEBB-8998-BFC6-400D205018A5}"/>
              </a:ext>
            </a:extLst>
          </p:cNvPr>
          <p:cNvSpPr txBox="1"/>
          <p:nvPr/>
        </p:nvSpPr>
        <p:spPr>
          <a:xfrm>
            <a:off x="85959" y="118288"/>
            <a:ext cx="8775433" cy="5078313"/>
          </a:xfrm>
          <a:prstGeom prst="rect">
            <a:avLst/>
          </a:prstGeom>
          <a:noFill/>
        </p:spPr>
        <p:txBody>
          <a:bodyPr wrap="square">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Sprint Planning (Planejamento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Esta cerimônia marca o início de cada sprint, que é um período de tempo fixo (geralmente 2 a 4 semanas) durante o qual o trabalho é realizado.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o Scrum Master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se reúnem para definir os objetivos da sprint e selecionar as histórias (itens de trabalho) que serão entregues durante a sprint.</a:t>
            </a:r>
          </a:p>
          <a:p>
            <a:pPr algn="just"/>
            <a:r>
              <a:rPr lang="pt-BR" sz="1200" b="1" i="0" dirty="0">
                <a:solidFill>
                  <a:schemeClr val="bg1"/>
                </a:solidFill>
                <a:effectLst/>
                <a:latin typeface="Fira Code" pitchFamily="49" charset="0"/>
                <a:ea typeface="Fira Code" pitchFamily="49" charset="0"/>
                <a:cs typeface="Fira Code" pitchFamily="49" charset="0"/>
              </a:rPr>
              <a:t>Daily Scrum (Reunião Diária)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Acontece todos os dias durante a sprint e é uma reunião curta (geralmente 15 minutos) para a equipe de desenvolvimento se sincronizar.</a:t>
            </a:r>
          </a:p>
          <a:p>
            <a:pPr marL="457200" lvl="1" algn="just"/>
            <a:r>
              <a:rPr lang="pt-BR" sz="1200" b="0" i="0" dirty="0">
                <a:solidFill>
                  <a:schemeClr val="bg1"/>
                </a:solidFill>
                <a:effectLst/>
                <a:latin typeface="Fira Code" pitchFamily="49" charset="0"/>
                <a:ea typeface="Fira Code" pitchFamily="49" charset="0"/>
                <a:cs typeface="Fira Code" pitchFamily="49" charset="0"/>
              </a:rPr>
              <a:t>Cada membro da equipe compartilha o que fez desde a última Daily Scrum, o que planeja fazer até a próxima e se há impedimentos no seu caminho.</a:t>
            </a:r>
          </a:p>
          <a:p>
            <a:pPr algn="just"/>
            <a:r>
              <a:rPr lang="pt-BR" sz="1200" b="1" i="0" dirty="0">
                <a:solidFill>
                  <a:schemeClr val="bg1"/>
                </a:solidFill>
                <a:effectLst/>
                <a:latin typeface="Fira Code" pitchFamily="49" charset="0"/>
                <a:ea typeface="Fira Code" pitchFamily="49" charset="0"/>
                <a:cs typeface="Fira Code" pitchFamily="49" charset="0"/>
              </a:rPr>
              <a:t>Sprint Review (Revisão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No final de cada sprint, a equipe apresenta as funcionalidades concluídas ao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e outras partes interessadas.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objetivo é obter feedback sobre o trabalho realizado e revisar o progresso em relação aos objetivos da sprint.</a:t>
            </a:r>
          </a:p>
          <a:p>
            <a:pPr algn="just"/>
            <a:r>
              <a:rPr lang="pt-BR" sz="1200" b="1" i="0" dirty="0">
                <a:solidFill>
                  <a:schemeClr val="bg1"/>
                </a:solidFill>
                <a:effectLst/>
                <a:latin typeface="Fira Code" pitchFamily="49" charset="0"/>
                <a:ea typeface="Fira Code" pitchFamily="49" charset="0"/>
                <a:cs typeface="Fira Code" pitchFamily="49" charset="0"/>
              </a:rPr>
              <a:t>Sprint </a:t>
            </a:r>
            <a:r>
              <a:rPr lang="pt-BR" sz="1200" b="1" i="0" dirty="0" err="1">
                <a:solidFill>
                  <a:schemeClr val="bg1"/>
                </a:solidFill>
                <a:effectLst/>
                <a:latin typeface="Fira Code" pitchFamily="49" charset="0"/>
                <a:ea typeface="Fira Code" pitchFamily="49" charset="0"/>
                <a:cs typeface="Fira Code" pitchFamily="49" charset="0"/>
              </a:rPr>
              <a:t>Retrospective</a:t>
            </a:r>
            <a:r>
              <a:rPr lang="pt-BR" sz="1200" b="1" i="0" dirty="0">
                <a:solidFill>
                  <a:schemeClr val="bg1"/>
                </a:solidFill>
                <a:effectLst/>
                <a:latin typeface="Fira Code" pitchFamily="49" charset="0"/>
                <a:ea typeface="Fira Code" pitchFamily="49" charset="0"/>
                <a:cs typeface="Fira Code" pitchFamily="49" charset="0"/>
              </a:rPr>
              <a:t> (Retrospectiva da Sprint)</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Após a Sprint Review, a equipe realiza uma retrospectiva para avaliar o desempenho da sprint.</a:t>
            </a:r>
          </a:p>
          <a:p>
            <a:pPr marL="457200" lvl="1" algn="just"/>
            <a:r>
              <a:rPr lang="pt-BR" sz="1200" b="0" i="0" dirty="0">
                <a:solidFill>
                  <a:schemeClr val="bg1"/>
                </a:solidFill>
                <a:effectLst/>
                <a:latin typeface="Fira Code" pitchFamily="49" charset="0"/>
                <a:ea typeface="Fira Code" pitchFamily="49" charset="0"/>
                <a:cs typeface="Fira Code" pitchFamily="49" charset="0"/>
              </a:rPr>
              <a:t>O foco está em identificar o que funcionou bem, o que pode ser melhorado e quais ações podem ser tomadas para tornar o próximo sprint mais eficiente.</a:t>
            </a:r>
          </a:p>
          <a:p>
            <a:pPr algn="just"/>
            <a:r>
              <a:rPr lang="pt-BR" sz="1200" b="1" i="0" dirty="0">
                <a:solidFill>
                  <a:schemeClr val="bg1"/>
                </a:solidFill>
                <a:effectLst/>
                <a:latin typeface="Fira Code" pitchFamily="49" charset="0"/>
                <a:ea typeface="Fira Code" pitchFamily="49" charset="0"/>
                <a:cs typeface="Fira Code" pitchFamily="49" charset="0"/>
              </a:rPr>
              <a:t>Backlog </a:t>
            </a:r>
            <a:r>
              <a:rPr lang="pt-BR" sz="1200" b="1" i="0" dirty="0" err="1">
                <a:solidFill>
                  <a:schemeClr val="bg1"/>
                </a:solidFill>
                <a:effectLst/>
                <a:latin typeface="Fira Code" pitchFamily="49" charset="0"/>
                <a:ea typeface="Fira Code" pitchFamily="49" charset="0"/>
                <a:cs typeface="Fira Code" pitchFamily="49" charset="0"/>
              </a:rPr>
              <a:t>Refinement</a:t>
            </a:r>
            <a:r>
              <a:rPr lang="pt-BR" sz="1200" b="1" i="0" dirty="0">
                <a:solidFill>
                  <a:schemeClr val="bg1"/>
                </a:solidFill>
                <a:effectLst/>
                <a:latin typeface="Fira Code" pitchFamily="49" charset="0"/>
                <a:ea typeface="Fira Code" pitchFamily="49" charset="0"/>
                <a:cs typeface="Fira Code" pitchFamily="49" charset="0"/>
              </a:rPr>
              <a:t> (Refinamento do Backlog)</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Embora não seja uma cerimônia formal, o refinamento do backlog envolve a equipe de desenvolvimento e 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revisando e priorizando itens do backlog de produtos.</a:t>
            </a:r>
          </a:p>
          <a:p>
            <a:pPr marL="457200" lvl="1" algn="just"/>
            <a:r>
              <a:rPr lang="pt-BR" sz="1200" b="0" i="0" dirty="0">
                <a:solidFill>
                  <a:schemeClr val="bg1"/>
                </a:solidFill>
                <a:effectLst/>
                <a:latin typeface="Fira Code" pitchFamily="49" charset="0"/>
                <a:ea typeface="Fira Code" pitchFamily="49" charset="0"/>
                <a:cs typeface="Fira Code" pitchFamily="49" charset="0"/>
              </a:rPr>
              <a:t>Isso ajuda a manter o backlog atualizado e preparado para futuras sprints.</a:t>
            </a:r>
            <a:br>
              <a:rPr lang="pt-BR" sz="1200" dirty="0">
                <a:solidFill>
                  <a:schemeClr val="bg1"/>
                </a:solidFill>
                <a:latin typeface="Fira Code" pitchFamily="49" charset="0"/>
                <a:ea typeface="Fira Code" pitchFamily="49" charset="0"/>
                <a:cs typeface="Fira Code" pitchFamily="49" charset="0"/>
              </a:rPr>
            </a:br>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22739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case</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Projeto: Desenvolvimento de um Aplicativo de Gerenciamento de Tarefas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Objetivo do Projeto:</a:t>
            </a:r>
            <a:r>
              <a:rPr lang="pt-BR" b="0" i="0" dirty="0">
                <a:solidFill>
                  <a:schemeClr val="bg1"/>
                </a:solidFill>
                <a:effectLst/>
                <a:latin typeface="Fira Code" pitchFamily="49" charset="0"/>
                <a:ea typeface="Fira Code" pitchFamily="49" charset="0"/>
                <a:cs typeface="Fira Code" pitchFamily="49" charset="0"/>
              </a:rPr>
              <a:t> Desenvolver um aplicativo de gerenciamento de tarefas eficiente e intuitivo para ajudar </a:t>
            </a:r>
          </a:p>
          <a:p>
            <a:pPr algn="just"/>
            <a:r>
              <a:rPr lang="pt-BR" b="0" i="0" dirty="0">
                <a:solidFill>
                  <a:schemeClr val="bg1"/>
                </a:solidFill>
                <a:effectLst/>
                <a:latin typeface="Fira Code" pitchFamily="49" charset="0"/>
                <a:ea typeface="Fira Code" pitchFamily="49" charset="0"/>
                <a:cs typeface="Fira Code" pitchFamily="49" charset="0"/>
              </a:rPr>
              <a:t>indivíduos e equipes a melhorar sua produtividade e organização pessoal ou profissional.</a:t>
            </a:r>
          </a:p>
          <a:p>
            <a:pPr algn="just"/>
            <a:endParaRPr lang="pt-BR" dirty="0">
              <a:solidFill>
                <a:schemeClr val="bg1"/>
              </a:solidFill>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Participantes:</a:t>
            </a:r>
            <a:endParaRPr lang="pt-BR" b="0" i="0" dirty="0">
              <a:solidFill>
                <a:schemeClr val="bg1"/>
              </a:solidFill>
              <a:effectLst/>
              <a:latin typeface="Fira Code" pitchFamily="49" charset="0"/>
              <a:ea typeface="Fira Code" pitchFamily="49" charset="0"/>
              <a:cs typeface="Fira Code" pitchFamily="49" charset="0"/>
            </a:endParaRP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a:t>
            </a:r>
            <a:r>
              <a:rPr lang="pt-BR" b="0" i="0" dirty="0" err="1">
                <a:solidFill>
                  <a:schemeClr val="bg1"/>
                </a:solidFill>
                <a:effectLst/>
                <a:latin typeface="Fira Code" pitchFamily="49" charset="0"/>
                <a:ea typeface="Fira Code" pitchFamily="49" charset="0"/>
                <a:cs typeface="Fira Code" pitchFamily="49" charset="0"/>
              </a:rPr>
              <a:t>Product</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Owner</a:t>
            </a:r>
            <a:r>
              <a:rPr lang="pt-BR" b="0" i="0" dirty="0">
                <a:solidFill>
                  <a:schemeClr val="bg1"/>
                </a:solidFill>
                <a:effectLst/>
                <a:latin typeface="Fira Code" pitchFamily="49" charset="0"/>
                <a:ea typeface="Fira Code" pitchFamily="49" charset="0"/>
                <a:cs typeface="Fira Code" pitchFamily="49" charset="0"/>
              </a:rPr>
              <a:t> (PO)</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Scrum Master (SM)</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1 Equipe de Desenvolvimento com 7 desenvolvedores</a:t>
            </a:r>
          </a:p>
          <a:p>
            <a:pPr algn="just">
              <a:buFont typeface="Arial" panose="020B0604020202020204" pitchFamily="34" charset="0"/>
              <a:buChar char="•"/>
            </a:pPr>
            <a:r>
              <a:rPr lang="pt-BR" b="1" i="0" dirty="0">
                <a:solidFill>
                  <a:srgbClr val="92D050"/>
                </a:solidFill>
                <a:effectLst/>
                <a:latin typeface="Fira Code" pitchFamily="49" charset="0"/>
                <a:ea typeface="Fira Code" pitchFamily="49" charset="0"/>
                <a:cs typeface="Fira Code" pitchFamily="49" charset="0"/>
              </a:rPr>
              <a:t>1 Stakeholder (Representante de um cliente fictício)</a:t>
            </a:r>
          </a:p>
          <a:p>
            <a:pPr algn="just"/>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745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_ordem das tarefas</a:t>
            </a:r>
            <a:endParaRPr sz="1200" b="1" dirty="0">
              <a:solidFill>
                <a:srgbClr val="92D050"/>
              </a:solidFill>
              <a:latin typeface="Fira Code" pitchFamily="49" charset="0"/>
              <a:ea typeface="Fira Code" pitchFamily="49" charset="0"/>
              <a:cs typeface="Fira Code" pitchFamily="49" charset="0"/>
              <a:sym typeface="Ubuntu Light"/>
            </a:endParaRPr>
          </a:p>
        </p:txBody>
      </p:sp>
      <p:graphicFrame>
        <p:nvGraphicFramePr>
          <p:cNvPr id="2" name="Diagrama 1">
            <a:extLst>
              <a:ext uri="{FF2B5EF4-FFF2-40B4-BE49-F238E27FC236}">
                <a16:creationId xmlns:a16="http://schemas.microsoft.com/office/drawing/2014/main" id="{429EDAFB-1260-DEC7-09C2-8D7E2D01F70C}"/>
              </a:ext>
            </a:extLst>
          </p:cNvPr>
          <p:cNvGraphicFramePr/>
          <p:nvPr>
            <p:extLst>
              <p:ext uri="{D42A27DB-BD31-4B8C-83A1-F6EECF244321}">
                <p14:modId xmlns:p14="http://schemas.microsoft.com/office/powerpoint/2010/main" val="1619964644"/>
              </p:ext>
            </p:extLst>
          </p:nvPr>
        </p:nvGraphicFramePr>
        <p:xfrm>
          <a:off x="1651591" y="272607"/>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7503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3493264"/>
          </a:xfrm>
          <a:prstGeom prst="rect">
            <a:avLst/>
          </a:prstGeom>
          <a:noFill/>
        </p:spPr>
        <p:txBody>
          <a:bodyPr wrap="square">
            <a:spAutoFit/>
          </a:bodyPr>
          <a:lstStyle/>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(história de usuário) é uma técnica usada no desenvolvimento ágil de software para representar requisitos ou funcionalidades do ponto de vista do usuário final. Ela é uma forma de documentação leve e centrada no usuário que descreve o que um usuário deseja que o sistema faça, por que o usuário deseja que isso seja feito e qual é o valor que isso proporcionará.</a:t>
            </a:r>
          </a:p>
          <a:p>
            <a:pPr algn="just"/>
            <a:r>
              <a:rPr lang="pt-BR" b="0" i="0" dirty="0">
                <a:solidFill>
                  <a:schemeClr val="bg1"/>
                </a:solidFill>
                <a:effectLst/>
                <a:latin typeface="Fira Code" pitchFamily="49" charset="0"/>
                <a:ea typeface="Fira Code" pitchFamily="49" charset="0"/>
                <a:cs typeface="Fira Code" pitchFamily="49" charset="0"/>
              </a:rPr>
              <a:t>Uma </a:t>
            </a:r>
            <a:r>
              <a:rPr lang="pt-BR" b="0" i="0" dirty="0" err="1">
                <a:solidFill>
                  <a:schemeClr val="bg1"/>
                </a:solidFill>
                <a:effectLst/>
                <a:latin typeface="Fira Code" pitchFamily="49" charset="0"/>
                <a:ea typeface="Fira Code" pitchFamily="49" charset="0"/>
                <a:cs typeface="Fira Code" pitchFamily="49" charset="0"/>
              </a:rPr>
              <a:t>User</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Story</a:t>
            </a:r>
            <a:r>
              <a:rPr lang="pt-BR" b="0" i="0" dirty="0">
                <a:solidFill>
                  <a:schemeClr val="bg1"/>
                </a:solidFill>
                <a:effectLst/>
                <a:latin typeface="Fira Code" pitchFamily="49" charset="0"/>
                <a:ea typeface="Fira Code" pitchFamily="49" charset="0"/>
                <a:cs typeface="Fira Code" pitchFamily="49" charset="0"/>
              </a:rPr>
              <a:t> típica é composta por três elementos: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Quem</a:t>
            </a:r>
            <a:r>
              <a:rPr lang="pt-BR" b="0" i="0" dirty="0">
                <a:solidFill>
                  <a:schemeClr val="bg1"/>
                </a:solidFill>
                <a:effectLst/>
                <a:latin typeface="Fira Code" pitchFamily="49" charset="0"/>
                <a:ea typeface="Fira Code" pitchFamily="49" charset="0"/>
                <a:cs typeface="Fira Code" pitchFamily="49" charset="0"/>
              </a:rPr>
              <a:t>: O usuário ou a parte interessada que deseja a funcionalidade. Isso ajuda a identificar quem se beneficiará com a funcionalidade.</a:t>
            </a:r>
          </a:p>
          <a:p>
            <a:pPr algn="just"/>
            <a:r>
              <a:rPr lang="pt-BR" b="1" i="0" dirty="0">
                <a:solidFill>
                  <a:schemeClr val="bg1"/>
                </a:solidFill>
                <a:effectLst/>
                <a:latin typeface="Fira Code" pitchFamily="49" charset="0"/>
                <a:ea typeface="Fira Code" pitchFamily="49" charset="0"/>
                <a:cs typeface="Fira Code" pitchFamily="49" charset="0"/>
              </a:rPr>
              <a:t>O que</a:t>
            </a:r>
            <a:r>
              <a:rPr lang="pt-BR" b="0" i="0" dirty="0">
                <a:solidFill>
                  <a:schemeClr val="bg1"/>
                </a:solidFill>
                <a:effectLst/>
                <a:latin typeface="Fira Code" pitchFamily="49" charset="0"/>
                <a:ea typeface="Fira Code" pitchFamily="49" charset="0"/>
                <a:cs typeface="Fira Code" pitchFamily="49" charset="0"/>
              </a:rPr>
              <a:t>: A ação que o usuário deseja realizar ou o objetivo que deseja alcançar. Isso descreve a funcionalidade desejada de forma concisa.</a:t>
            </a:r>
          </a:p>
          <a:p>
            <a:pPr algn="just"/>
            <a:r>
              <a:rPr lang="pt-BR" b="1" i="0" dirty="0">
                <a:solidFill>
                  <a:schemeClr val="bg1"/>
                </a:solidFill>
                <a:effectLst/>
                <a:latin typeface="Fira Code" pitchFamily="49" charset="0"/>
                <a:ea typeface="Fira Code" pitchFamily="49" charset="0"/>
                <a:cs typeface="Fira Code" pitchFamily="49" charset="0"/>
              </a:rPr>
              <a:t>Por que</a:t>
            </a:r>
            <a:r>
              <a:rPr lang="pt-BR" b="0" i="0" dirty="0">
                <a:solidFill>
                  <a:schemeClr val="bg1"/>
                </a:solidFill>
                <a:effectLst/>
                <a:latin typeface="Fira Code" pitchFamily="49" charset="0"/>
                <a:ea typeface="Fira Code" pitchFamily="49" charset="0"/>
                <a:cs typeface="Fira Code" pitchFamily="49" charset="0"/>
              </a:rPr>
              <a:t>: A razão ou o valor que o usuário ou a parte interessada obtém ao realizar essa ação. Isso ajuda a entender o contexto e a importância da funcionalidade.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76831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_dor e </a:t>
            </a:r>
            <a:r>
              <a:rPr lang="pt-BR" sz="1600" b="1" dirty="0" err="1">
                <a:solidFill>
                  <a:srgbClr val="92D050"/>
                </a:solidFill>
                <a:latin typeface="Fira Code" pitchFamily="49" charset="0"/>
                <a:ea typeface="Fira Code" pitchFamily="49" charset="0"/>
                <a:cs typeface="Fira Code" pitchFamily="49" charset="0"/>
              </a:rPr>
              <a:t>dod</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893647"/>
          </a:xfrm>
          <a:prstGeom prst="rect">
            <a:avLst/>
          </a:prstGeom>
          <a:noFill/>
        </p:spPr>
        <p:txBody>
          <a:bodyPr wrap="square">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e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são duas práticas importantes no desenvolvimento ágil, como o Scrum, que ajudam a garantir a qualidade e a eficácia do trabalho. Aqui está onde cada uma delas entra:</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Ready</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antes de ser considerada pronta para ser incluída em um sprint. Isso garante que o trabalho a ser realizado está suficientemente detalhado e compreensível. Alguns critérios comuns na </a:t>
            </a:r>
            <a:r>
              <a:rPr lang="pt-BR" sz="1200" b="0" i="0" dirty="0" err="1">
                <a:solidFill>
                  <a:schemeClr val="bg1"/>
                </a:solidFill>
                <a:effectLst/>
                <a:latin typeface="Fira Code" pitchFamily="49" charset="0"/>
                <a:ea typeface="Fira Code" pitchFamily="49" charset="0"/>
                <a:cs typeface="Fira Code" pitchFamily="49" charset="0"/>
              </a:rPr>
              <a:t>DoR</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requisitos e dependências são identificados.</a:t>
            </a:r>
          </a:p>
          <a:p>
            <a:pPr marL="914400" lvl="2" algn="just"/>
            <a:r>
              <a:rPr lang="pt-BR" sz="1200" b="0" i="0" dirty="0">
                <a:solidFill>
                  <a:schemeClr val="bg1"/>
                </a:solidFill>
                <a:effectLst/>
                <a:latin typeface="Fira Code" pitchFamily="49" charset="0"/>
                <a:ea typeface="Fira Code" pitchFamily="49" charset="0"/>
                <a:cs typeface="Fira Code" pitchFamily="49" charset="0"/>
              </a:rPr>
              <a:t>O tamanho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razoavelmente estimado.</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atores envolvidos estão definidos.</a:t>
            </a:r>
          </a:p>
          <a:p>
            <a:pPr marL="914400" lvl="2" algn="just"/>
            <a:r>
              <a:rPr lang="pt-BR" sz="1200" b="0" i="0" dirty="0">
                <a:solidFill>
                  <a:schemeClr val="bg1"/>
                </a:solidFill>
                <a:effectLst/>
                <a:latin typeface="Fira Code" pitchFamily="49" charset="0"/>
                <a:ea typeface="Fira Code" pitchFamily="49" charset="0"/>
                <a:cs typeface="Fira Code" pitchFamily="49" charset="0"/>
              </a:rPr>
              <a:t>Quaisquer ativos necessários, como designs ou recursos, estão disponíveis.</a:t>
            </a:r>
          </a:p>
          <a:p>
            <a:pPr marL="914400" lvl="2"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A "</a:t>
            </a:r>
            <a:r>
              <a:rPr lang="pt-BR" sz="1200" b="0" i="0" dirty="0" err="1">
                <a:solidFill>
                  <a:schemeClr val="bg1"/>
                </a:solidFill>
                <a:effectLst/>
                <a:latin typeface="Fira Code" pitchFamily="49" charset="0"/>
                <a:ea typeface="Fira Code" pitchFamily="49" charset="0"/>
                <a:cs typeface="Fira Code" pitchFamily="49" charset="0"/>
              </a:rPr>
              <a:t>Definition</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of</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Done</a:t>
            </a:r>
            <a:r>
              <a:rPr lang="pt-BR" sz="1200" b="0" i="0" dirty="0">
                <a:solidFill>
                  <a:schemeClr val="bg1"/>
                </a:solidFill>
                <a:effectLst/>
                <a:latin typeface="Fira Code" pitchFamily="49" charset="0"/>
                <a:ea typeface="Fira Code" pitchFamily="49" charset="0"/>
                <a:cs typeface="Fira Code" pitchFamily="49" charset="0"/>
              </a:rPr>
              <a:t>" é uma lista de critérios que uma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ou tarefa deve atender para ser considerada concluída. Isso garante que o trabalho entregue seja de alta qualidade e atenda aos padrões definidos pela equipe. Exemplos de critérios comuns na </a:t>
            </a:r>
            <a:r>
              <a:rPr lang="pt-BR" sz="1200" b="0" i="0" dirty="0" err="1">
                <a:solidFill>
                  <a:schemeClr val="bg1"/>
                </a:solidFill>
                <a:effectLst/>
                <a:latin typeface="Fira Code" pitchFamily="49" charset="0"/>
                <a:ea typeface="Fira Code" pitchFamily="49" charset="0"/>
                <a:cs typeface="Fira Code" pitchFamily="49" charset="0"/>
              </a:rPr>
              <a:t>DoD</a:t>
            </a:r>
            <a:r>
              <a:rPr lang="pt-BR" sz="1200" b="0" i="0" dirty="0">
                <a:solidFill>
                  <a:schemeClr val="bg1"/>
                </a:solidFill>
                <a:effectLst/>
                <a:latin typeface="Fira Code" pitchFamily="49" charset="0"/>
                <a:ea typeface="Fira Code" pitchFamily="49" charset="0"/>
                <a:cs typeface="Fira Code" pitchFamily="49" charset="0"/>
              </a:rPr>
              <a:t> incluem:</a:t>
            </a:r>
          </a:p>
          <a:p>
            <a:pPr marL="914400" lvl="2" algn="just"/>
            <a:r>
              <a:rPr lang="pt-BR" sz="1200" b="0" i="0" dirty="0">
                <a:solidFill>
                  <a:schemeClr val="bg1"/>
                </a:solidFill>
                <a:effectLst/>
                <a:latin typeface="Fira Code" pitchFamily="49" charset="0"/>
                <a:ea typeface="Fira Code" pitchFamily="49" charset="0"/>
                <a:cs typeface="Fira Code" pitchFamily="49" charset="0"/>
              </a:rPr>
              <a:t>Todos os testes unitários e de aceitação foram executados e passaram.</a:t>
            </a:r>
          </a:p>
          <a:p>
            <a:pPr marL="914400" lvl="2" algn="just"/>
            <a:r>
              <a:rPr lang="pt-BR" sz="1200" b="0" i="0" dirty="0">
                <a:solidFill>
                  <a:schemeClr val="bg1"/>
                </a:solidFill>
                <a:effectLst/>
                <a:latin typeface="Fira Code" pitchFamily="49" charset="0"/>
                <a:ea typeface="Fira Code" pitchFamily="49" charset="0"/>
                <a:cs typeface="Fira Code" pitchFamily="49" charset="0"/>
              </a:rPr>
              <a:t>O código foi revisado por outros membros da equipe.</a:t>
            </a:r>
          </a:p>
          <a:p>
            <a:pPr marL="914400" lvl="2" algn="just"/>
            <a:r>
              <a:rPr lang="pt-BR" sz="1200" b="0" i="0" dirty="0">
                <a:solidFill>
                  <a:schemeClr val="bg1"/>
                </a:solidFill>
                <a:effectLst/>
                <a:latin typeface="Fira Code" pitchFamily="49" charset="0"/>
                <a:ea typeface="Fira Code" pitchFamily="49" charset="0"/>
                <a:cs typeface="Fira Code" pitchFamily="49" charset="0"/>
              </a:rPr>
              <a:t>A funcionalidade foi documentada, se necessário.</a:t>
            </a:r>
          </a:p>
          <a:p>
            <a:pPr marL="914400" lvl="2" algn="just"/>
            <a:r>
              <a:rPr lang="pt-BR" sz="1200" b="0" i="0" dirty="0">
                <a:solidFill>
                  <a:schemeClr val="bg1"/>
                </a:solidFill>
                <a:effectLst/>
                <a:latin typeface="Fira Code" pitchFamily="49" charset="0"/>
                <a:ea typeface="Fira Code" pitchFamily="49" charset="0"/>
                <a:cs typeface="Fira Code" pitchFamily="49" charset="0"/>
              </a:rPr>
              <a:t>O trabalho foi integrado ao ambiente de produção ou à </a:t>
            </a:r>
            <a:r>
              <a:rPr lang="pt-BR" sz="1200" b="0" i="0" dirty="0" err="1">
                <a:solidFill>
                  <a:schemeClr val="bg1"/>
                </a:solidFill>
                <a:effectLst/>
                <a:latin typeface="Fira Code" pitchFamily="49" charset="0"/>
                <a:ea typeface="Fira Code" pitchFamily="49" charset="0"/>
                <a:cs typeface="Fira Code" pitchFamily="49" charset="0"/>
              </a:rPr>
              <a:t>branch</a:t>
            </a:r>
            <a:r>
              <a:rPr lang="pt-BR" sz="1200" b="0" i="0" dirty="0">
                <a:solidFill>
                  <a:schemeClr val="bg1"/>
                </a:solidFill>
                <a:effectLst/>
                <a:latin typeface="Fira Code" pitchFamily="49" charset="0"/>
                <a:ea typeface="Fira Code" pitchFamily="49" charset="0"/>
                <a:cs typeface="Fira Code" pitchFamily="49" charset="0"/>
              </a:rPr>
              <a:t> principal do repositório de código.</a:t>
            </a:r>
          </a:p>
          <a:p>
            <a:pPr marL="914400" lvl="2"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ou cliente aprovou 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261551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_exemplo de </a:t>
            </a:r>
            <a:r>
              <a:rPr lang="pt-BR" sz="1600" b="1" i="0" dirty="0" err="1">
                <a:solidFill>
                  <a:srgbClr val="92D050"/>
                </a:solidFill>
                <a:effectLst/>
                <a:latin typeface="Fira Code" pitchFamily="49" charset="0"/>
                <a:ea typeface="Fira Code" pitchFamily="49" charset="0"/>
                <a:cs typeface="Fira Code" pitchFamily="49" charset="0"/>
              </a:rPr>
              <a:t>user</a:t>
            </a:r>
            <a:r>
              <a:rPr lang="pt-BR" sz="1600" b="1" i="0" dirty="0">
                <a:solidFill>
                  <a:srgbClr val="92D050"/>
                </a:solidFill>
                <a:effectLst/>
                <a:latin typeface="Fira Code" pitchFamily="49" charset="0"/>
                <a:ea typeface="Fira Code" pitchFamily="49" charset="0"/>
                <a:cs typeface="Fira Code" pitchFamily="49" charset="0"/>
              </a:rPr>
              <a:t> </a:t>
            </a:r>
            <a:r>
              <a:rPr lang="pt-BR" sz="1600" b="1" i="0" dirty="0" err="1">
                <a:solidFill>
                  <a:srgbClr val="92D050"/>
                </a:solidFill>
                <a:effectLst/>
                <a:latin typeface="Fira Code" pitchFamily="49" charset="0"/>
                <a:ea typeface="Fira Code" pitchFamily="49" charset="0"/>
                <a:cs typeface="Fira Code" pitchFamily="49" charset="0"/>
              </a:rPr>
              <a:t>story</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7B93701D-D0FC-6610-319F-04BF9D25694E}"/>
              </a:ext>
            </a:extLst>
          </p:cNvPr>
          <p:cNvSpPr txBox="1"/>
          <p:nvPr/>
        </p:nvSpPr>
        <p:spPr>
          <a:xfrm>
            <a:off x="99238" y="60266"/>
            <a:ext cx="8860478" cy="4685898"/>
          </a:xfrm>
          <a:prstGeom prst="rect">
            <a:avLst/>
          </a:prstGeom>
          <a:noFill/>
        </p:spPr>
        <p:txBody>
          <a:bodyPr wrap="square">
            <a:spAutoFit/>
          </a:bodyPr>
          <a:lstStyle/>
          <a:p>
            <a:pPr algn="just"/>
            <a:r>
              <a:rPr lang="pt-BR" sz="1200" b="1" i="0" dirty="0" err="1">
                <a:solidFill>
                  <a:schemeClr val="bg1"/>
                </a:solidFill>
                <a:effectLst/>
                <a:latin typeface="Fira Code" pitchFamily="49" charset="0"/>
                <a:ea typeface="Fira Code" pitchFamily="49" charset="0"/>
                <a:cs typeface="Fira Code" pitchFamily="49" charset="0"/>
              </a:rPr>
              <a:t>User</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Story</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Quem:</a:t>
            </a:r>
            <a:r>
              <a:rPr lang="pt-BR" sz="1200" b="0" i="0" dirty="0">
                <a:solidFill>
                  <a:schemeClr val="bg1"/>
                </a:solidFill>
                <a:effectLst/>
                <a:latin typeface="Fira Code" pitchFamily="49" charset="0"/>
                <a:ea typeface="Fira Code" pitchFamily="49" charset="0"/>
                <a:cs typeface="Fira Code" pitchFamily="49" charset="0"/>
              </a:rPr>
              <a:t> Como um gerente de projeto.</a:t>
            </a:r>
          </a:p>
          <a:p>
            <a:pPr algn="just"/>
            <a:r>
              <a:rPr lang="pt-BR" sz="1200" b="1" i="0" dirty="0">
                <a:solidFill>
                  <a:schemeClr val="bg1"/>
                </a:solidFill>
                <a:effectLst/>
                <a:latin typeface="Fira Code" pitchFamily="49" charset="0"/>
                <a:ea typeface="Fira Code" pitchFamily="49" charset="0"/>
                <a:cs typeface="Fira Code" pitchFamily="49" charset="0"/>
              </a:rPr>
              <a:t>O que:</a:t>
            </a:r>
            <a:r>
              <a:rPr lang="pt-BR" sz="1200" b="0" i="0" dirty="0">
                <a:solidFill>
                  <a:schemeClr val="bg1"/>
                </a:solidFill>
                <a:effectLst/>
                <a:latin typeface="Fira Code" pitchFamily="49" charset="0"/>
                <a:ea typeface="Fira Code" pitchFamily="49" charset="0"/>
                <a:cs typeface="Fira Code" pitchFamily="49" charset="0"/>
              </a:rPr>
              <a:t> Eu quero ser capaz de visualizar um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das tarefas do projeto.</a:t>
            </a:r>
          </a:p>
          <a:p>
            <a:pPr algn="just"/>
            <a:r>
              <a:rPr lang="pt-BR" sz="1200" b="1" i="0" dirty="0">
                <a:solidFill>
                  <a:schemeClr val="bg1"/>
                </a:solidFill>
                <a:effectLst/>
                <a:latin typeface="Fira Code" pitchFamily="49" charset="0"/>
                <a:ea typeface="Fira Code" pitchFamily="49" charset="0"/>
                <a:cs typeface="Fira Code" pitchFamily="49" charset="0"/>
              </a:rPr>
              <a:t>Por que:</a:t>
            </a:r>
            <a:r>
              <a:rPr lang="pt-BR" sz="1200" b="0" i="0" dirty="0">
                <a:solidFill>
                  <a:schemeClr val="bg1"/>
                </a:solidFill>
                <a:effectLst/>
                <a:latin typeface="Fira Code" pitchFamily="49" charset="0"/>
                <a:ea typeface="Fira Code" pitchFamily="49" charset="0"/>
                <a:cs typeface="Fira Code" pitchFamily="49" charset="0"/>
              </a:rPr>
              <a:t> Para facilitar o acompanhamento do progresso do projeto e identificar possíveis atrasos.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Ready</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DoR</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A descrição da </a:t>
            </a:r>
            <a:r>
              <a:rPr lang="pt-BR" sz="1200" b="0" i="0" dirty="0" err="1">
                <a:solidFill>
                  <a:schemeClr val="bg1"/>
                </a:solidFill>
                <a:effectLst/>
                <a:latin typeface="Fira Code" pitchFamily="49" charset="0"/>
                <a:ea typeface="Fira Code" pitchFamily="49" charset="0"/>
                <a:cs typeface="Fira Code" pitchFamily="49" charset="0"/>
              </a:rPr>
              <a:t>User</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Story</a:t>
            </a:r>
            <a:r>
              <a:rPr lang="pt-BR" sz="1200" b="0" i="0" dirty="0">
                <a:solidFill>
                  <a:schemeClr val="bg1"/>
                </a:solidFill>
                <a:effectLst/>
                <a:latin typeface="Fira Code" pitchFamily="49" charset="0"/>
                <a:ea typeface="Fira Code" pitchFamily="49" charset="0"/>
                <a:cs typeface="Fira Code" pitchFamily="49" charset="0"/>
              </a:rPr>
              <a:t> está clara e compreensível.</a:t>
            </a:r>
          </a:p>
          <a:p>
            <a:pPr algn="just"/>
            <a:r>
              <a:rPr lang="pt-BR" sz="1200" b="0" i="0" dirty="0">
                <a:solidFill>
                  <a:schemeClr val="bg1"/>
                </a:solidFill>
                <a:effectLst/>
                <a:latin typeface="Fira Code" pitchFamily="49" charset="0"/>
                <a:ea typeface="Fira Code" pitchFamily="49" charset="0"/>
                <a:cs typeface="Fira Code" pitchFamily="49" charset="0"/>
              </a:rPr>
              <a:t>Todos os envolvidos concordaram com a necessidade do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a:t>
            </a:r>
          </a:p>
          <a:p>
            <a:pPr algn="just"/>
            <a:r>
              <a:rPr lang="pt-BR" sz="1200" b="0" i="0" dirty="0">
                <a:solidFill>
                  <a:schemeClr val="bg1"/>
                </a:solidFill>
                <a:effectLst/>
                <a:latin typeface="Fira Code" pitchFamily="49" charset="0"/>
                <a:ea typeface="Fira Code" pitchFamily="49" charset="0"/>
                <a:cs typeface="Fira Code" pitchFamily="49" charset="0"/>
              </a:rPr>
              <a:t>Os requisitos funcionais e não funcionais, como as informações a serem exibidas no gráfico, estão documentados.</a:t>
            </a:r>
          </a:p>
          <a:p>
            <a:pPr algn="just"/>
            <a:r>
              <a:rPr lang="pt-BR" sz="1200" b="0" i="0" dirty="0">
                <a:solidFill>
                  <a:schemeClr val="bg1"/>
                </a:solidFill>
                <a:effectLst/>
                <a:latin typeface="Fira Code" pitchFamily="49" charset="0"/>
                <a:ea typeface="Fira Code" pitchFamily="49" charset="0"/>
                <a:cs typeface="Fira Code" pitchFamily="49" charset="0"/>
              </a:rPr>
              <a:t>Foram realizadas discussões com a equipe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atenda às necessidades de acompanhamento do projeto.</a:t>
            </a:r>
          </a:p>
          <a:p>
            <a:pPr algn="just"/>
            <a:r>
              <a:rPr lang="pt-BR" sz="1200" b="0" i="0" dirty="0">
                <a:solidFill>
                  <a:schemeClr val="bg1"/>
                </a:solidFill>
                <a:effectLst/>
                <a:latin typeface="Fira Code" pitchFamily="49" charset="0"/>
                <a:ea typeface="Fira Code" pitchFamily="49" charset="0"/>
                <a:cs typeface="Fira Code" pitchFamily="49" charset="0"/>
              </a:rPr>
              <a:t>Quaisquer dependências, como integrações com outras ferramentas, foram identificadas.</a:t>
            </a:r>
          </a:p>
          <a:p>
            <a:pPr algn="just"/>
            <a:r>
              <a:rPr lang="pt-BR" sz="1200" b="1" i="0" dirty="0" err="1">
                <a:solidFill>
                  <a:schemeClr val="bg1"/>
                </a:solidFill>
                <a:effectLst/>
                <a:latin typeface="Fira Code" pitchFamily="49" charset="0"/>
                <a:ea typeface="Fira Code" pitchFamily="49" charset="0"/>
                <a:cs typeface="Fira Code" pitchFamily="49" charset="0"/>
              </a:rPr>
              <a:t>Definition</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of</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Done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DoD</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0" i="0" dirty="0">
                <a:solidFill>
                  <a:schemeClr val="bg1"/>
                </a:solidFill>
                <a:effectLst/>
                <a:latin typeface="Fira Code" pitchFamily="49" charset="0"/>
                <a:ea typeface="Fira Code" pitchFamily="49" charset="0"/>
                <a:cs typeface="Fira Code" pitchFamily="49" charset="0"/>
              </a:rPr>
              <a:t>Foram realizados testes de unidade para garantir que 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seja exibido corretamente.</a:t>
            </a:r>
          </a:p>
          <a:p>
            <a:pPr algn="just"/>
            <a:r>
              <a:rPr lang="pt-BR" sz="1200" b="0" i="0" dirty="0">
                <a:solidFill>
                  <a:schemeClr val="bg1"/>
                </a:solidFill>
                <a:effectLst/>
                <a:latin typeface="Fira Code" pitchFamily="49" charset="0"/>
                <a:ea typeface="Fira Code" pitchFamily="49" charset="0"/>
                <a:cs typeface="Fira Code" pitchFamily="49" charset="0"/>
              </a:rPr>
              <a:t>Foram conduzidos testes de aceitação com a participação do gerente de projeto para validar que o gráfico atenda às necessidades.</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revisado e aprovado pelo gerente de projeto.</a:t>
            </a:r>
          </a:p>
          <a:p>
            <a:pPr algn="just"/>
            <a:r>
              <a:rPr lang="pt-BR" sz="1200" b="0" i="0" dirty="0">
                <a:solidFill>
                  <a:schemeClr val="bg1"/>
                </a:solidFill>
                <a:effectLst/>
                <a:latin typeface="Fira Code" pitchFamily="49" charset="0"/>
                <a:ea typeface="Fira Code" pitchFamily="49" charset="0"/>
                <a:cs typeface="Fira Code" pitchFamily="49" charset="0"/>
              </a:rPr>
              <a:t>A funcionalidade foi documentada e disponibilizada para uso.</a:t>
            </a:r>
          </a:p>
          <a:p>
            <a:pPr algn="just"/>
            <a:r>
              <a:rPr lang="pt-BR" sz="1200" b="0" i="0" dirty="0">
                <a:solidFill>
                  <a:schemeClr val="bg1"/>
                </a:solidFill>
                <a:effectLst/>
                <a:latin typeface="Fira Code" pitchFamily="49" charset="0"/>
                <a:ea typeface="Fira Code" pitchFamily="49" charset="0"/>
                <a:cs typeface="Fira Code" pitchFamily="49" charset="0"/>
              </a:rPr>
              <a:t>O gráfico de </a:t>
            </a:r>
            <a:r>
              <a:rPr lang="pt-BR" sz="1200" b="0" i="0" dirty="0" err="1">
                <a:solidFill>
                  <a:schemeClr val="bg1"/>
                </a:solidFill>
                <a:effectLst/>
                <a:latin typeface="Fira Code" pitchFamily="49" charset="0"/>
                <a:ea typeface="Fira Code" pitchFamily="49" charset="0"/>
                <a:cs typeface="Fira Code" pitchFamily="49" charset="0"/>
              </a:rPr>
              <a:t>Gantt</a:t>
            </a:r>
            <a:r>
              <a:rPr lang="pt-BR" sz="1200" b="0" i="0" dirty="0">
                <a:solidFill>
                  <a:schemeClr val="bg1"/>
                </a:solidFill>
                <a:effectLst/>
                <a:latin typeface="Fira Code" pitchFamily="49" charset="0"/>
                <a:ea typeface="Fira Code" pitchFamily="49" charset="0"/>
                <a:cs typeface="Fira Code" pitchFamily="49" charset="0"/>
              </a:rPr>
              <a:t> foi integrado à ferramenta de gerenciamento de projetos e está disponível para todos os membros da equipe.</a:t>
            </a:r>
          </a:p>
          <a:p>
            <a:pPr algn="just"/>
            <a:br>
              <a:rPr lang="pt-BR" sz="1200" dirty="0">
                <a:solidFill>
                  <a:schemeClr val="bg1"/>
                </a:solidFill>
                <a:latin typeface="Fira Code" pitchFamily="49" charset="0"/>
                <a:ea typeface="Fira Code" pitchFamily="49" charset="0"/>
                <a:cs typeface="Fira Code" pitchFamily="49" charset="0"/>
              </a:rPr>
            </a:br>
            <a:endParaRPr lang="pt-BR" sz="105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1999892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65396"/>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Concepção (Sprint 0 -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reúne-se com o Stakeholder para entender os requisitos do projeto e definir o backlog inicial.</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realiza uma sessão de planejamento do Sprint 0, onde são estabelecidas as metas e tarefas iniciais.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papéis de Scrum Master (SM) e </a:t>
            </a:r>
            <a:r>
              <a:rPr lang="pt-BR" sz="1200" b="0" i="0" dirty="0" err="1">
                <a:solidFill>
                  <a:schemeClr val="bg1"/>
                </a:solidFill>
                <a:effectLst/>
                <a:latin typeface="Fira Code" pitchFamily="49" charset="0"/>
                <a:ea typeface="Fira Code" pitchFamily="49" charset="0"/>
                <a:cs typeface="Fira Code" pitchFamily="49" charset="0"/>
              </a:rPr>
              <a:t>Product</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Owner</a:t>
            </a:r>
            <a:r>
              <a:rPr lang="pt-BR" sz="1200" b="0" i="0" dirty="0">
                <a:solidFill>
                  <a:schemeClr val="bg1"/>
                </a:solidFill>
                <a:effectLst/>
                <a:latin typeface="Fira Code" pitchFamily="49" charset="0"/>
                <a:ea typeface="Fira Code" pitchFamily="49" charset="0"/>
                <a:cs typeface="Fira Code" pitchFamily="49" charset="0"/>
              </a:rPr>
              <a:t> (PO) são formalmente atribuídos.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Desenvolvimento da Versão MVP (Sprint 1 a 4 -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backlog é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 equipe de desenvolvimento trabalha em sprints de 2 semanas para desenvolver recursos essenciais do aplicativo.</a:t>
            </a:r>
          </a:p>
          <a:p>
            <a:pPr marL="457200" lvl="1" algn="just"/>
            <a:r>
              <a:rPr lang="pt-BR" sz="1200" b="0" i="0" dirty="0">
                <a:solidFill>
                  <a:schemeClr val="bg1"/>
                </a:solidFill>
                <a:effectLst/>
                <a:latin typeface="Fira Code" pitchFamily="49" charset="0"/>
                <a:ea typeface="Fira Code" pitchFamily="49" charset="0"/>
                <a:cs typeface="Fira Code" pitchFamily="49" charset="0"/>
              </a:rPr>
              <a:t>As reuniões diárias de Scrum são realizadas para monitorar o progresso e resolver impedimentos.</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utilizado para gerenciar o fluxo de trabalho, com quadros para "A Fazer", "Em Progresso" e "Concluído".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Avaliação e Feedback (Sprint 5 - Scrum):</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Uma versão mínima viável (MVP) do aplicativo é entregue ao Stakeholder para avaliação.</a:t>
            </a:r>
          </a:p>
          <a:p>
            <a:pPr marL="457200" lvl="1" algn="just"/>
            <a:r>
              <a:rPr lang="pt-BR" sz="1200" b="0" i="0" dirty="0">
                <a:solidFill>
                  <a:schemeClr val="bg1"/>
                </a:solidFill>
                <a:effectLst/>
                <a:latin typeface="Fira Code" pitchFamily="49" charset="0"/>
                <a:ea typeface="Fira Code" pitchFamily="49" charset="0"/>
                <a:cs typeface="Fira Code" pitchFamily="49" charset="0"/>
              </a:rPr>
              <a:t>O feedback é coletado e priorizado pelo PO.</a:t>
            </a:r>
          </a:p>
          <a:p>
            <a:pPr marL="457200" lvl="1" algn="just"/>
            <a:r>
              <a:rPr lang="pt-BR" sz="1200" b="0" i="0" dirty="0">
                <a:solidFill>
                  <a:schemeClr val="bg1"/>
                </a:solidFill>
                <a:effectLst/>
                <a:latin typeface="Fira Code" pitchFamily="49" charset="0"/>
                <a:ea typeface="Fira Code" pitchFamily="49" charset="0"/>
                <a:cs typeface="Fira Code" pitchFamily="49" charset="0"/>
              </a:rPr>
              <a:t>As alterações são planejadas para as próximas sprints com base no feedback.</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Iteração e Melhorias (Sprint 6 a 10 - Scrum/</a:t>
            </a:r>
            <a:r>
              <a:rPr lang="pt-BR" sz="1200" b="1" i="0" dirty="0" err="1">
                <a:solidFill>
                  <a:schemeClr val="bg1"/>
                </a:solidFill>
                <a:effectLst/>
                <a:latin typeface="Fira Code" pitchFamily="49" charset="0"/>
                <a:ea typeface="Fira Code" pitchFamily="49" charset="0"/>
                <a:cs typeface="Fira Code" pitchFamily="49" charset="0"/>
              </a:rPr>
              <a:t>Kanban</a:t>
            </a:r>
            <a:r>
              <a:rPr lang="pt-BR" sz="1200" b="1" i="0" dirty="0">
                <a:solidFill>
                  <a:schemeClr val="bg1"/>
                </a:solidFill>
                <a:effectLst/>
                <a:latin typeface="Fira Code" pitchFamily="49" charset="0"/>
                <a:ea typeface="Fira Code" pitchFamily="49" charset="0"/>
                <a:cs typeface="Fira Code" pitchFamily="49" charset="0"/>
              </a:rPr>
              <a:t>):</a:t>
            </a:r>
            <a:endParaRPr lang="pt-BR" sz="1200" b="0" i="0" dirty="0">
              <a:solidFill>
                <a:schemeClr val="bg1"/>
              </a:solidFill>
              <a:effectLst/>
              <a:latin typeface="Fira Code" pitchFamily="49" charset="0"/>
              <a:ea typeface="Fira Code" pitchFamily="49" charset="0"/>
              <a:cs typeface="Fira Code" pitchFamily="49" charset="0"/>
            </a:endParaRPr>
          </a:p>
          <a:p>
            <a:pPr marL="457200" lvl="1" algn="just"/>
            <a:r>
              <a:rPr lang="pt-BR" sz="1200" b="0" i="0" dirty="0">
                <a:solidFill>
                  <a:schemeClr val="bg1"/>
                </a:solidFill>
                <a:effectLst/>
                <a:latin typeface="Fira Code" pitchFamily="49" charset="0"/>
                <a:ea typeface="Fira Code" pitchFamily="49" charset="0"/>
                <a:cs typeface="Fira Code" pitchFamily="49" charset="0"/>
              </a:rPr>
              <a:t>O desenvolvimento continua em sprints regulares para iterar e melhorar o aplicativo com base no feedback.</a:t>
            </a:r>
          </a:p>
          <a:p>
            <a:pPr marL="457200" lvl="1" algn="just"/>
            <a:r>
              <a:rPr lang="pt-BR" sz="1200" b="0" i="0" dirty="0">
                <a:solidFill>
                  <a:schemeClr val="bg1"/>
                </a:solidFill>
                <a:effectLst/>
                <a:latin typeface="Fira Code" pitchFamily="49" charset="0"/>
                <a:ea typeface="Fira Code" pitchFamily="49" charset="0"/>
                <a:cs typeface="Fira Code" pitchFamily="49" charset="0"/>
              </a:rPr>
              <a:t>O </a:t>
            </a:r>
            <a:r>
              <a:rPr lang="pt-BR" sz="1200" b="0" i="0" dirty="0" err="1">
                <a:solidFill>
                  <a:schemeClr val="bg1"/>
                </a:solidFill>
                <a:effectLst/>
                <a:latin typeface="Fira Code" pitchFamily="49" charset="0"/>
                <a:ea typeface="Fira Code" pitchFamily="49" charset="0"/>
                <a:cs typeface="Fira Code" pitchFamily="49" charset="0"/>
              </a:rPr>
              <a:t>Kanban</a:t>
            </a:r>
            <a:r>
              <a:rPr lang="pt-BR" sz="1200" b="0" i="0" dirty="0">
                <a:solidFill>
                  <a:schemeClr val="bg1"/>
                </a:solidFill>
                <a:effectLst/>
                <a:latin typeface="Fira Code" pitchFamily="49" charset="0"/>
                <a:ea typeface="Fira Code" pitchFamily="49" charset="0"/>
                <a:cs typeface="Fira Code" pitchFamily="49" charset="0"/>
              </a:rPr>
              <a:t> é usado para acompanhar o progresso e ajustar as prioridades à medida que novos requisitos surgem.</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76065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a:t>
            </a:r>
            <a:r>
              <a:rPr lang="pt-BR" sz="1600" b="1" dirty="0">
                <a:solidFill>
                  <a:srgbClr val="92D050"/>
                </a:solidFill>
                <a:latin typeface="Fira Code" pitchFamily="49" charset="0"/>
                <a:ea typeface="Fira Code" pitchFamily="49" charset="0"/>
                <a:cs typeface="Fira Code" pitchFamily="49" charset="0"/>
              </a:rPr>
              <a:t>etapas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89310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Lançamento (Sprint 11 - Scrum):</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um período de desenvolvimento e refinamento, o aplicativo é considerado pronto para o lançamento.</a:t>
            </a:r>
          </a:p>
          <a:p>
            <a:pPr marL="457200" lvl="1" algn="just"/>
            <a:r>
              <a:rPr lang="pt-BR" b="0" i="0" dirty="0">
                <a:solidFill>
                  <a:schemeClr val="bg1"/>
                </a:solidFill>
                <a:effectLst/>
                <a:latin typeface="Fira Code" pitchFamily="49" charset="0"/>
                <a:ea typeface="Fira Code" pitchFamily="49" charset="0"/>
                <a:cs typeface="Fira Code" pitchFamily="49" charset="0"/>
              </a:rPr>
              <a:t>O lançamento é planejado e executado com a colaboração de todos os membros da equipe.</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garantir que todas as etapas do lançamento sejam concluídas com êxito.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Manutenção Contínua (Scrum/</a:t>
            </a:r>
            <a:r>
              <a:rPr lang="pt-BR" b="1" i="0" dirty="0" err="1">
                <a:solidFill>
                  <a:schemeClr val="bg1"/>
                </a:solidFill>
                <a:effectLst/>
                <a:latin typeface="Fira Code" pitchFamily="49" charset="0"/>
                <a:ea typeface="Fira Code" pitchFamily="49" charset="0"/>
                <a:cs typeface="Fira Code" pitchFamily="49" charset="0"/>
              </a:rPr>
              <a:t>Kanban</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Após o lançamento, a equipe continua a trabalhar no aplicativo para correções de bugs, melhorias e novos recursos.</a:t>
            </a:r>
          </a:p>
          <a:p>
            <a:pPr marL="457200" lvl="1" algn="just"/>
            <a:r>
              <a:rPr lang="pt-BR" b="0" i="0" dirty="0">
                <a:solidFill>
                  <a:schemeClr val="bg1"/>
                </a:solidFill>
                <a:effectLst/>
                <a:latin typeface="Fira Code" pitchFamily="49" charset="0"/>
                <a:ea typeface="Fira Code" pitchFamily="49" charset="0"/>
                <a:cs typeface="Fira Code" pitchFamily="49" charset="0"/>
              </a:rPr>
              <a:t>O </a:t>
            </a:r>
            <a:r>
              <a:rPr lang="pt-BR" b="0" i="0" dirty="0" err="1">
                <a:solidFill>
                  <a:schemeClr val="bg1"/>
                </a:solidFill>
                <a:effectLst/>
                <a:latin typeface="Fira Code" pitchFamily="49" charset="0"/>
                <a:ea typeface="Fira Code" pitchFamily="49" charset="0"/>
                <a:cs typeface="Fira Code" pitchFamily="49" charset="0"/>
              </a:rPr>
              <a:t>Kanban</a:t>
            </a:r>
            <a:r>
              <a:rPr lang="pt-BR" b="0" i="0" dirty="0">
                <a:solidFill>
                  <a:schemeClr val="bg1"/>
                </a:solidFill>
                <a:effectLst/>
                <a:latin typeface="Fira Code" pitchFamily="49" charset="0"/>
                <a:ea typeface="Fira Code" pitchFamily="49" charset="0"/>
                <a:cs typeface="Fira Code" pitchFamily="49" charset="0"/>
              </a:rPr>
              <a:t> é usado para gerenciar o fluxo contínuo de trabalho de manutenção e suporte.</a:t>
            </a:r>
          </a:p>
        </p:txBody>
      </p:sp>
    </p:spTree>
    <p:extLst>
      <p:ext uri="{BB962C8B-B14F-4D97-AF65-F5344CB8AC3E}">
        <p14:creationId xmlns:p14="http://schemas.microsoft.com/office/powerpoint/2010/main" val="13691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As "4-Key </a:t>
            </a:r>
            <a:r>
              <a:rPr lang="pt-BR" b="0" i="0" dirty="0" err="1">
                <a:solidFill>
                  <a:schemeClr val="bg1"/>
                </a:solidFill>
                <a:effectLst/>
                <a:latin typeface="Fira Code" pitchFamily="49" charset="0"/>
                <a:ea typeface="Fira Code" pitchFamily="49" charset="0"/>
                <a:cs typeface="Fira Code" pitchFamily="49" charset="0"/>
              </a:rPr>
              <a:t>Metrics</a:t>
            </a:r>
            <a:r>
              <a:rPr lang="pt-BR" b="0" i="0" dirty="0">
                <a:solidFill>
                  <a:schemeClr val="bg1"/>
                </a:solidFill>
                <a:effectLst/>
                <a:latin typeface="Fira Code" pitchFamily="49" charset="0"/>
                <a:ea typeface="Fira Code" pitchFamily="49" charset="0"/>
                <a:cs typeface="Fira Code" pitchFamily="49" charset="0"/>
              </a:rPr>
              <a:t>" referem-se a um conjunto de métricas usadas para avaliar o desempenho e a eficácia de equipes de desenvolvimento de software ágil. Elas são uma parte importante do framework "</a:t>
            </a:r>
            <a:r>
              <a:rPr lang="pt-BR" b="0" i="0" dirty="0" err="1">
                <a:solidFill>
                  <a:schemeClr val="bg1"/>
                </a:solidFill>
                <a:effectLst/>
                <a:latin typeface="Fira Code" pitchFamily="49" charset="0"/>
                <a:ea typeface="Fira Code" pitchFamily="49" charset="0"/>
                <a:cs typeface="Fira Code" pitchFamily="49" charset="0"/>
              </a:rPr>
              <a:t>Accelerate</a:t>
            </a:r>
            <a:r>
              <a:rPr lang="pt-BR" b="0" i="0" dirty="0">
                <a:solidFill>
                  <a:schemeClr val="bg1"/>
                </a:solidFill>
                <a:effectLst/>
                <a:latin typeface="Fira Code" pitchFamily="49" charset="0"/>
                <a:ea typeface="Fira Code" pitchFamily="49" charset="0"/>
                <a:cs typeface="Fira Code" pitchFamily="49" charset="0"/>
              </a:rPr>
              <a:t>", que é uma referência para medir o sucesso das práticas de </a:t>
            </a:r>
            <a:r>
              <a:rPr lang="pt-BR" b="0" i="0" dirty="0" err="1">
                <a:solidFill>
                  <a:schemeClr val="bg1"/>
                </a:solidFill>
                <a:effectLst/>
                <a:latin typeface="Fira Code" pitchFamily="49" charset="0"/>
                <a:ea typeface="Fira Code" pitchFamily="49" charset="0"/>
                <a:cs typeface="Fira Code" pitchFamily="49" charset="0"/>
              </a:rPr>
              <a:t>DevOps</a:t>
            </a:r>
            <a:r>
              <a:rPr lang="pt-BR" b="0" i="0" dirty="0">
                <a:solidFill>
                  <a:schemeClr val="bg1"/>
                </a:solidFill>
                <a:effectLst/>
                <a:latin typeface="Fira Code" pitchFamily="49" charset="0"/>
                <a:ea typeface="Fira Code" pitchFamily="49" charset="0"/>
                <a:cs typeface="Fira Code" pitchFamily="49" charset="0"/>
              </a:rPr>
              <a:t> e entrega contínua. Essas métricas ajudam a equipe a entender o quão bem estão fazendo em termos de entrega de software de alta qualidade e eficiência. </a:t>
            </a:r>
            <a:endParaRPr lang="pt-BR" sz="11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016178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40550" y="138175"/>
            <a:ext cx="205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_planejamento</a:t>
            </a:r>
            <a:endParaRPr sz="1600" dirty="0">
              <a:solidFill>
                <a:srgbClr val="A6F750"/>
              </a:solidFill>
              <a:latin typeface="Fira Code" pitchFamily="49" charset="0"/>
              <a:ea typeface="Fira Code" pitchFamily="49" charset="0"/>
              <a:cs typeface="Fira Code" pitchFamily="49" charset="0"/>
              <a:sym typeface="Ubuntu Light"/>
            </a:endParaRPr>
          </a:p>
        </p:txBody>
      </p:sp>
      <p:sp>
        <p:nvSpPr>
          <p:cNvPr id="61" name="Google Shape;61;p14"/>
          <p:cNvSpPr txBox="1"/>
          <p:nvPr/>
        </p:nvSpPr>
        <p:spPr>
          <a:xfrm>
            <a:off x="240550" y="440125"/>
            <a:ext cx="333475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dirty="0">
                <a:solidFill>
                  <a:schemeClr val="lt1"/>
                </a:solidFill>
                <a:latin typeface="Fira Code" pitchFamily="49" charset="0"/>
                <a:ea typeface="Fira Code" pitchFamily="49" charset="0"/>
                <a:cs typeface="Fira Code" pitchFamily="49" charset="0"/>
                <a:sym typeface="Fira Code Light"/>
              </a:rPr>
              <a:t>conhecendo nosso planejamento de aulas</a:t>
            </a:r>
            <a:endParaRPr sz="900" dirty="0">
              <a:solidFill>
                <a:schemeClr val="lt1"/>
              </a:solidFill>
              <a:latin typeface="Fira Code" pitchFamily="49" charset="0"/>
              <a:ea typeface="Fira Code" pitchFamily="49" charset="0"/>
              <a:cs typeface="Fira Code" pitchFamily="49" charset="0"/>
              <a:sym typeface="Fira Code Light"/>
            </a:endParaRPr>
          </a:p>
        </p:txBody>
      </p:sp>
      <p:sp>
        <p:nvSpPr>
          <p:cNvPr id="62" name="Google Shape;62;p14"/>
          <p:cNvSpPr txBox="1"/>
          <p:nvPr/>
        </p:nvSpPr>
        <p:spPr>
          <a:xfrm>
            <a:off x="158254" y="871225"/>
            <a:ext cx="3490202" cy="67707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1100" b="1" i="0" dirty="0">
                <a:solidFill>
                  <a:srgbClr val="92D050"/>
                </a:solidFill>
                <a:effectLst/>
                <a:latin typeface="Fira Code" pitchFamily="49" charset="0"/>
                <a:ea typeface="Fira Code" pitchFamily="49" charset="0"/>
                <a:cs typeface="Fira Code" pitchFamily="49" charset="0"/>
              </a:rPr>
              <a:t>Aula 01</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Ágeis</a:t>
            </a:r>
            <a:endParaRPr lang="pt-BR" sz="1050" dirty="0">
              <a:solidFill>
                <a:schemeClr val="bg1"/>
              </a:solidFill>
              <a:latin typeface="Fira Code" pitchFamily="49" charset="0"/>
              <a:ea typeface="Fira Code" pitchFamily="49" charset="0"/>
              <a:cs typeface="Fira Code" pitchFamily="49" charset="0"/>
            </a:endParaRP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do Scrum e </a:t>
            </a:r>
            <a:r>
              <a:rPr lang="pt-BR" sz="1050" b="0" i="0" dirty="0" err="1">
                <a:solidFill>
                  <a:schemeClr val="bg1"/>
                </a:solidFill>
                <a:effectLst/>
                <a:latin typeface="Fira Code" pitchFamily="49" charset="0"/>
                <a:ea typeface="Fira Code" pitchFamily="49" charset="0"/>
                <a:cs typeface="Fira Code" pitchFamily="49" charset="0"/>
              </a:rPr>
              <a:t>Kanban</a:t>
            </a:r>
            <a:r>
              <a:rPr lang="pt-BR" sz="1050" b="0" i="0" dirty="0">
                <a:solidFill>
                  <a:schemeClr val="bg1"/>
                </a:solidFill>
                <a:effectLst/>
                <a:latin typeface="Fira Code" pitchFamily="49" charset="0"/>
                <a:ea typeface="Fira Code" pitchFamily="49" charset="0"/>
                <a:cs typeface="Fira Code" pitchFamily="49" charset="0"/>
              </a:rPr>
              <a:t>,</a:t>
            </a:r>
            <a:endParaRPr sz="900" dirty="0">
              <a:solidFill>
                <a:schemeClr val="bg1"/>
              </a:solidFill>
              <a:latin typeface="Fira Code" pitchFamily="49" charset="0"/>
              <a:ea typeface="Fira Code" pitchFamily="49" charset="0"/>
              <a:cs typeface="Fira Code" pitchFamily="49" charset="0"/>
              <a:sym typeface="Fira Code Light"/>
            </a:endParaRPr>
          </a:p>
        </p:txBody>
      </p:sp>
      <p:sp>
        <p:nvSpPr>
          <p:cNvPr id="2" name="Google Shape;62;p14">
            <a:extLst>
              <a:ext uri="{FF2B5EF4-FFF2-40B4-BE49-F238E27FC236}">
                <a16:creationId xmlns:a16="http://schemas.microsoft.com/office/drawing/2014/main" id="{95EA602E-B5D1-1B32-479E-52DAB1849BEB}"/>
              </a:ext>
            </a:extLst>
          </p:cNvPr>
          <p:cNvSpPr txBox="1"/>
          <p:nvPr/>
        </p:nvSpPr>
        <p:spPr>
          <a:xfrm>
            <a:off x="158254" y="1655735"/>
            <a:ext cx="3490202" cy="5308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02 </a:t>
            </a:r>
          </a:p>
          <a:p>
            <a:pPr marL="0" lvl="0" indent="0" rtl="0">
              <a:spcBef>
                <a:spcPts val="0"/>
              </a:spcBef>
              <a:spcAft>
                <a:spcPts val="0"/>
              </a:spcAft>
              <a:buNone/>
            </a:pPr>
            <a:r>
              <a:rPr lang="pt-BR" sz="1050" b="0" i="0" dirty="0">
                <a:solidFill>
                  <a:schemeClr val="bg1"/>
                </a:solidFill>
                <a:effectLst/>
                <a:latin typeface="Fira Code" pitchFamily="49" charset="0"/>
                <a:ea typeface="Fira Code" pitchFamily="49" charset="0"/>
                <a:cs typeface="Fira Code" pitchFamily="49" charset="0"/>
              </a:rPr>
              <a:t>Fundamentos de Qualidade de Software,</a:t>
            </a:r>
            <a:endParaRPr sz="1050" dirty="0">
              <a:solidFill>
                <a:schemeClr val="bg1"/>
              </a:solidFill>
              <a:latin typeface="Fira Code" pitchFamily="49" charset="0"/>
              <a:ea typeface="Fira Code" pitchFamily="49" charset="0"/>
              <a:cs typeface="Fira Code" pitchFamily="49" charset="0"/>
              <a:sym typeface="Fira Code Light"/>
            </a:endParaRPr>
          </a:p>
        </p:txBody>
      </p:sp>
      <p:sp>
        <p:nvSpPr>
          <p:cNvPr id="3" name="Google Shape;62;p14">
            <a:extLst>
              <a:ext uri="{FF2B5EF4-FFF2-40B4-BE49-F238E27FC236}">
                <a16:creationId xmlns:a16="http://schemas.microsoft.com/office/drawing/2014/main" id="{9573A09F-288C-B783-3A4A-87AF286EACE1}"/>
              </a:ext>
            </a:extLst>
          </p:cNvPr>
          <p:cNvSpPr txBox="1"/>
          <p:nvPr/>
        </p:nvSpPr>
        <p:spPr>
          <a:xfrm>
            <a:off x="158254" y="3241421"/>
            <a:ext cx="3490202" cy="738633"/>
          </a:xfrm>
          <a:prstGeom prst="rect">
            <a:avLst/>
          </a:prstGeom>
          <a:noFill/>
          <a:ln>
            <a:noFill/>
          </a:ln>
        </p:spPr>
        <p:txBody>
          <a:bodyPr spcFirstLastPara="1" wrap="square" lIns="91425" tIns="91425" rIns="91425" bIns="91425" anchor="t" anchorCtr="0">
            <a:spAutoFit/>
          </a:bodyPr>
          <a:lstStyle/>
          <a:p>
            <a:r>
              <a:rPr lang="pt-BR" sz="1200" b="1" dirty="0">
                <a:solidFill>
                  <a:srgbClr val="92D050"/>
                </a:solidFill>
                <a:latin typeface="Fira Code" pitchFamily="49" charset="0"/>
                <a:ea typeface="Fira Code" pitchFamily="49" charset="0"/>
                <a:cs typeface="Fira Code" pitchFamily="49" charset="0"/>
                <a:sym typeface="Fira Code Light"/>
              </a:rPr>
              <a:t>Aula 04</a:t>
            </a:r>
            <a:br>
              <a:rPr lang="pt-BR" sz="1100" dirty="0">
                <a:solidFill>
                  <a:schemeClr val="bg1"/>
                </a:solidFill>
                <a:latin typeface="Fira Code" pitchFamily="49" charset="0"/>
                <a:ea typeface="Fira Code" pitchFamily="49" charset="0"/>
                <a:cs typeface="Fira Code" pitchFamily="49" charset="0"/>
              </a:rPr>
            </a:br>
            <a:r>
              <a:rPr lang="pt-BR" sz="1400" b="0" i="0" dirty="0">
                <a:solidFill>
                  <a:schemeClr val="bg1"/>
                </a:solidFill>
                <a:effectLst/>
                <a:latin typeface="-apple-system"/>
              </a:rPr>
              <a:t>Introdução à arquitetura de software</a:t>
            </a:r>
          </a:p>
          <a:p>
            <a:pPr marL="0" lvl="0" indent="0" algn="l" rtl="0">
              <a:spcBef>
                <a:spcPts val="0"/>
              </a:spcBef>
              <a:spcAft>
                <a:spcPts val="0"/>
              </a:spcAft>
              <a:buNone/>
            </a:pP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58254" y="3896400"/>
            <a:ext cx="3490202" cy="12156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05</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 para</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SOLID</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CLEAN</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DESIGN PATTERNS</a:t>
            </a:r>
            <a:endParaRPr sz="1000" dirty="0">
              <a:solidFill>
                <a:schemeClr val="bg1"/>
              </a:solidFill>
              <a:latin typeface="Fira Code" pitchFamily="49" charset="0"/>
              <a:ea typeface="Fira Code" pitchFamily="49" charset="0"/>
              <a:cs typeface="Fira Code" pitchFamily="49" charset="0"/>
              <a:sym typeface="Fira Code Light"/>
            </a:endParaRPr>
          </a:p>
        </p:txBody>
      </p:sp>
      <p:sp>
        <p:nvSpPr>
          <p:cNvPr id="5" name="Google Shape;62;p14">
            <a:extLst>
              <a:ext uri="{FF2B5EF4-FFF2-40B4-BE49-F238E27FC236}">
                <a16:creationId xmlns:a16="http://schemas.microsoft.com/office/drawing/2014/main" id="{E4A3F302-407E-56C3-563F-BD3472D9BADA}"/>
              </a:ext>
            </a:extLst>
          </p:cNvPr>
          <p:cNvSpPr txBox="1"/>
          <p:nvPr/>
        </p:nvSpPr>
        <p:spPr>
          <a:xfrm>
            <a:off x="158254" y="2294051"/>
            <a:ext cx="3490202"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03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Tipos de Arquitetura </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Monolito</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Orientado a Serviços</a:t>
            </a:r>
          </a:p>
          <a:p>
            <a:pPr marL="0" lvl="0" indent="0" rtl="0">
              <a:spcBef>
                <a:spcPts val="0"/>
              </a:spcBef>
              <a:spcAft>
                <a:spcPts val="0"/>
              </a:spcAft>
              <a:buNone/>
            </a:pPr>
            <a:r>
              <a:rPr lang="pt-BR" sz="1100" b="0" i="0" dirty="0" err="1">
                <a:solidFill>
                  <a:schemeClr val="bg1"/>
                </a:solidFill>
                <a:effectLst/>
                <a:latin typeface="Fira Code" pitchFamily="49" charset="0"/>
                <a:ea typeface="Fira Code" pitchFamily="49" charset="0"/>
                <a:cs typeface="Fira Code" pitchFamily="49" charset="0"/>
              </a:rPr>
              <a:t>Microsserviços</a:t>
            </a:r>
            <a:endParaRPr lang="pt-BR" sz="1100" dirty="0">
              <a:solidFill>
                <a:schemeClr val="bg1"/>
              </a:solidFill>
              <a:latin typeface="Fira Code" pitchFamily="49" charset="0"/>
              <a:ea typeface="Fira Code" pitchFamily="49" charset="0"/>
              <a:cs typeface="Fira Code" pitchFamily="49" charset="0"/>
            </a:endParaRPr>
          </a:p>
        </p:txBody>
      </p:sp>
      <p:sp>
        <p:nvSpPr>
          <p:cNvPr id="6" name="Google Shape;62;p14">
            <a:extLst>
              <a:ext uri="{FF2B5EF4-FFF2-40B4-BE49-F238E27FC236}">
                <a16:creationId xmlns:a16="http://schemas.microsoft.com/office/drawing/2014/main" id="{3C3CBB0B-A568-DD74-7C11-A8CF111C0778}"/>
              </a:ext>
            </a:extLst>
          </p:cNvPr>
          <p:cNvSpPr txBox="1"/>
          <p:nvPr/>
        </p:nvSpPr>
        <p:spPr>
          <a:xfrm>
            <a:off x="4433692" y="1072363"/>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06</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Boas Práticas em Desenvolvimento</a:t>
            </a:r>
            <a:endParaRPr sz="600" dirty="0">
              <a:solidFill>
                <a:schemeClr val="bg1"/>
              </a:solidFill>
              <a:latin typeface="Fira Code" pitchFamily="49" charset="0"/>
              <a:ea typeface="Fira Code" pitchFamily="49" charset="0"/>
              <a:cs typeface="Fira Code" pitchFamily="49" charset="0"/>
              <a:sym typeface="Fira Code Light"/>
            </a:endParaRPr>
          </a:p>
        </p:txBody>
      </p:sp>
      <p:sp>
        <p:nvSpPr>
          <p:cNvPr id="7" name="Google Shape;62;p14">
            <a:extLst>
              <a:ext uri="{FF2B5EF4-FFF2-40B4-BE49-F238E27FC236}">
                <a16:creationId xmlns:a16="http://schemas.microsoft.com/office/drawing/2014/main" id="{1329A50E-6869-7339-94B7-64359D000790}"/>
              </a:ext>
            </a:extLst>
          </p:cNvPr>
          <p:cNvSpPr txBox="1"/>
          <p:nvPr/>
        </p:nvSpPr>
        <p:spPr>
          <a:xfrm>
            <a:off x="4433692" y="166341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07</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Arquitetura de Software</a:t>
            </a:r>
            <a:endParaRPr sz="800" dirty="0">
              <a:solidFill>
                <a:schemeClr val="bg1"/>
              </a:solidFill>
              <a:latin typeface="Fira Code" pitchFamily="49" charset="0"/>
              <a:ea typeface="Fira Code" pitchFamily="49" charset="0"/>
              <a:cs typeface="Fira Code" pitchFamily="49" charset="0"/>
              <a:sym typeface="Fira Code Light"/>
            </a:endParaRPr>
          </a:p>
        </p:txBody>
      </p:sp>
      <p:sp>
        <p:nvSpPr>
          <p:cNvPr id="8" name="Google Shape;62;p14">
            <a:extLst>
              <a:ext uri="{FF2B5EF4-FFF2-40B4-BE49-F238E27FC236}">
                <a16:creationId xmlns:a16="http://schemas.microsoft.com/office/drawing/2014/main" id="{7BF34CEC-F0DC-5312-2C6A-964D2C463514}"/>
              </a:ext>
            </a:extLst>
          </p:cNvPr>
          <p:cNvSpPr txBox="1"/>
          <p:nvPr/>
        </p:nvSpPr>
        <p:spPr>
          <a:xfrm>
            <a:off x="4433692" y="221398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08</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
        <p:nvSpPr>
          <p:cNvPr id="9" name="Google Shape;62;p14">
            <a:extLst>
              <a:ext uri="{FF2B5EF4-FFF2-40B4-BE49-F238E27FC236}">
                <a16:creationId xmlns:a16="http://schemas.microsoft.com/office/drawing/2014/main" id="{2CFA1966-9325-E431-461C-095A97166335}"/>
              </a:ext>
            </a:extLst>
          </p:cNvPr>
          <p:cNvSpPr txBox="1"/>
          <p:nvPr/>
        </p:nvSpPr>
        <p:spPr>
          <a:xfrm>
            <a:off x="4433692" y="2764554"/>
            <a:ext cx="3490202"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b="1" dirty="0">
                <a:solidFill>
                  <a:srgbClr val="92D050"/>
                </a:solidFill>
                <a:latin typeface="Fira Code" pitchFamily="49" charset="0"/>
                <a:ea typeface="Fira Code" pitchFamily="49" charset="0"/>
                <a:cs typeface="Fira Code" pitchFamily="49" charset="0"/>
                <a:sym typeface="Fira Code Light"/>
              </a:rPr>
              <a:t>Aula 09</a:t>
            </a:r>
          </a:p>
          <a:p>
            <a:pPr marL="0" lvl="0" indent="0" rtl="0">
              <a:spcBef>
                <a:spcPts val="0"/>
              </a:spcBef>
              <a:spcAft>
                <a:spcPts val="0"/>
              </a:spcAft>
              <a:buNone/>
            </a:pPr>
            <a:r>
              <a:rPr lang="pt-BR" sz="1100" b="0" i="0" dirty="0">
                <a:solidFill>
                  <a:schemeClr val="bg1"/>
                </a:solidFill>
                <a:effectLst/>
                <a:latin typeface="Fira Code" pitchFamily="49" charset="0"/>
                <a:ea typeface="Fira Code" pitchFamily="49" charset="0"/>
                <a:cs typeface="Fira Code" pitchFamily="49" charset="0"/>
              </a:rPr>
              <a:t>Apresentação do trabalho em Grupo</a:t>
            </a:r>
            <a:endParaRPr lang="pt-BR" sz="600" dirty="0">
              <a:solidFill>
                <a:schemeClr val="bg1"/>
              </a:solidFill>
              <a:latin typeface="Fira Code" pitchFamily="49" charset="0"/>
              <a:ea typeface="Fira Code" pitchFamily="49" charset="0"/>
              <a:cs typeface="Fira Code" pitchFamily="49" charset="0"/>
              <a:sym typeface="Fira Cod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Lead Time</a:t>
            </a:r>
            <a:r>
              <a:rPr lang="pt-BR" b="0" i="0" dirty="0">
                <a:solidFill>
                  <a:schemeClr val="bg1"/>
                </a:solidFill>
                <a:effectLst/>
                <a:latin typeface="Fira Code" pitchFamily="49" charset="0"/>
                <a:ea typeface="Fira Code" pitchFamily="49" charset="0"/>
                <a:cs typeface="Fira Code" pitchFamily="49" charset="0"/>
              </a:rPr>
              <a:t> (Tempo de entrega): Isso mede o tempo que leva desde a identificação de uma nova funcionalidade ou correção de bug até a sua entrega aos usuários. É um indicador de quão rápido a equipe consegue transformar uma ideia em algo que os clientes podem usar.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Deployment </a:t>
            </a:r>
            <a:r>
              <a:rPr lang="pt-BR" b="1" i="0" dirty="0" err="1">
                <a:solidFill>
                  <a:schemeClr val="bg1"/>
                </a:solidFill>
                <a:effectLst/>
                <a:latin typeface="Fira Code" pitchFamily="49" charset="0"/>
                <a:ea typeface="Fira Code" pitchFamily="49" charset="0"/>
                <a:cs typeface="Fira Code" pitchFamily="49" charset="0"/>
              </a:rPr>
              <a:t>Frequency</a:t>
            </a:r>
            <a:r>
              <a:rPr lang="pt-BR" b="0" i="0" dirty="0">
                <a:solidFill>
                  <a:schemeClr val="bg1"/>
                </a:solidFill>
                <a:effectLst/>
                <a:latin typeface="Fira Code" pitchFamily="49" charset="0"/>
                <a:ea typeface="Fira Code" pitchFamily="49" charset="0"/>
                <a:cs typeface="Fira Code" pitchFamily="49" charset="0"/>
              </a:rPr>
              <a:t> (Frequência de implantação): Isso mede com que frequência a equipe está fazendo implantações de código no ambiente de produção. Uma implantação frequente é um sinal de práticas de entrega contínua eficazes.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Change</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Failure</a:t>
            </a:r>
            <a:r>
              <a:rPr lang="pt-BR" b="1" i="0" dirty="0">
                <a:solidFill>
                  <a:schemeClr val="bg1"/>
                </a:solidFill>
                <a:effectLst/>
                <a:latin typeface="Fira Code" pitchFamily="49" charset="0"/>
                <a:ea typeface="Fira Code" pitchFamily="49" charset="0"/>
                <a:cs typeface="Fira Code" pitchFamily="49" charset="0"/>
              </a:rPr>
              <a:t> Rate</a:t>
            </a:r>
            <a:r>
              <a:rPr lang="pt-BR" b="0" i="0" dirty="0">
                <a:solidFill>
                  <a:schemeClr val="bg1"/>
                </a:solidFill>
                <a:effectLst/>
                <a:latin typeface="Fira Code" pitchFamily="49" charset="0"/>
                <a:ea typeface="Fira Code" pitchFamily="49" charset="0"/>
                <a:cs typeface="Fira Code" pitchFamily="49" charset="0"/>
              </a:rPr>
              <a:t> (Taxa de falha de mudança): Isso avalia a qualidade das mudanças implantadas, medindo quantas delas resultam em problemas, como bugs, falhas ou interrupções. Uma baixa taxa de falha de mudança indica uma entrega mais confiável.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Time </a:t>
            </a:r>
            <a:r>
              <a:rPr lang="pt-BR" b="1" i="0" dirty="0" err="1">
                <a:solidFill>
                  <a:schemeClr val="bg1"/>
                </a:solidFill>
                <a:effectLst/>
                <a:latin typeface="Fira Code" pitchFamily="49" charset="0"/>
                <a:ea typeface="Fira Code" pitchFamily="49" charset="0"/>
                <a:cs typeface="Fira Code" pitchFamily="49" charset="0"/>
              </a:rPr>
              <a:t>to</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Restore</a:t>
            </a:r>
            <a:r>
              <a:rPr lang="pt-BR" b="0" i="0" dirty="0">
                <a:solidFill>
                  <a:schemeClr val="bg1"/>
                </a:solidFill>
                <a:effectLst/>
                <a:latin typeface="Fira Code" pitchFamily="49" charset="0"/>
                <a:ea typeface="Fira Code" pitchFamily="49" charset="0"/>
                <a:cs typeface="Fira Code" pitchFamily="49" charset="0"/>
              </a:rPr>
              <a:t> (Tempo para restaurar): Isso mede o tempo necessário para a equipe restaurar o serviço em caso de uma falha no ambiente de produção. Isso ajuda a avaliar a eficácia das práticas de recuperação e a capacidade da equipe de lidar com problemas rapidamente.</a:t>
            </a:r>
          </a:p>
        </p:txBody>
      </p:sp>
    </p:spTree>
    <p:extLst>
      <p:ext uri="{BB962C8B-B14F-4D97-AF65-F5344CB8AC3E}">
        <p14:creationId xmlns:p14="http://schemas.microsoft.com/office/powerpoint/2010/main" val="2982388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ideia por trás dessas métricas é que elas oferecem uma visão abrangente do processo de desenvolvimento e entrega de software. Quando usadas em conjunto, elas ajudam a equipe a identificar áreas de melhoria e a rastrear seu progresso ao longo do tempo.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Defina metas claras</a:t>
            </a:r>
            <a:r>
              <a:rPr lang="pt-BR" b="0" i="0" dirty="0">
                <a:solidFill>
                  <a:schemeClr val="bg1"/>
                </a:solidFill>
                <a:effectLst/>
                <a:latin typeface="Fira Code" pitchFamily="49" charset="0"/>
                <a:ea typeface="Fira Code" pitchFamily="49" charset="0"/>
                <a:cs typeface="Fira Code" pitchFamily="49" charset="0"/>
              </a:rPr>
              <a:t>: Estabeleça metas específicas para cada métrica, com base nas necessidades e nas expectativas da equipe e da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Colete dados regularmente</a:t>
            </a:r>
            <a:r>
              <a:rPr lang="pt-BR" b="0" i="0" dirty="0">
                <a:solidFill>
                  <a:schemeClr val="bg1"/>
                </a:solidFill>
                <a:effectLst/>
                <a:latin typeface="Fira Code" pitchFamily="49" charset="0"/>
                <a:ea typeface="Fira Code" pitchFamily="49" charset="0"/>
                <a:cs typeface="Fira Code" pitchFamily="49" charset="0"/>
              </a:rPr>
              <a:t>: Registre os dados relevantes para cada métrica com regularidade. Use ferramentas de automação sempre que possível para facilitar a coleta.</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Analise os resultados</a:t>
            </a:r>
            <a:r>
              <a:rPr lang="pt-BR" b="0" i="0" dirty="0">
                <a:solidFill>
                  <a:schemeClr val="bg1"/>
                </a:solidFill>
                <a:effectLst/>
                <a:latin typeface="Fira Code" pitchFamily="49" charset="0"/>
                <a:ea typeface="Fira Code" pitchFamily="49" charset="0"/>
                <a:cs typeface="Fira Code" pitchFamily="49" charset="0"/>
              </a:rPr>
              <a:t>: Avalie os dados coletados e compare-os com as metas estabelecidas. Identifique áreas em que a equipe pode melhorar.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Itere e ajuste</a:t>
            </a:r>
            <a:r>
              <a:rPr lang="pt-BR" b="0" i="0" dirty="0">
                <a:solidFill>
                  <a:schemeClr val="bg1"/>
                </a:solidFill>
                <a:effectLst/>
                <a:latin typeface="Fira Code" pitchFamily="49" charset="0"/>
                <a:ea typeface="Fira Code" pitchFamily="49" charset="0"/>
                <a:cs typeface="Fira Code" pitchFamily="49" charset="0"/>
              </a:rPr>
              <a:t>: Com base nas análises, faça ajustes nas práticas e nos processos da equipe para melhorar as métricas ao longo do tempo.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Comunique e compartilhe</a:t>
            </a:r>
            <a:r>
              <a:rPr lang="pt-BR" b="0" i="0" dirty="0">
                <a:solidFill>
                  <a:schemeClr val="bg1"/>
                </a:solidFill>
                <a:effectLst/>
                <a:latin typeface="Fira Code" pitchFamily="49" charset="0"/>
                <a:ea typeface="Fira Code" pitchFamily="49" charset="0"/>
                <a:cs typeface="Fira Code" pitchFamily="49" charset="0"/>
              </a:rPr>
              <a:t>: Mantenha toda a equipe informada sobre o desempenho em relação a essas métricas. A transparência é essencial para a melhoria contínua.</a:t>
            </a:r>
          </a:p>
        </p:txBody>
      </p:sp>
    </p:spTree>
    <p:extLst>
      <p:ext uri="{BB962C8B-B14F-4D97-AF65-F5344CB8AC3E}">
        <p14:creationId xmlns:p14="http://schemas.microsoft.com/office/powerpoint/2010/main" val="1030187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_4 Keys </a:t>
            </a:r>
            <a:r>
              <a:rPr lang="pt-BR" sz="1600" b="1" i="0" dirty="0" err="1">
                <a:solidFill>
                  <a:srgbClr val="92D050"/>
                </a:solidFill>
                <a:effectLst/>
                <a:latin typeface="Fira Code" pitchFamily="49" charset="0"/>
                <a:ea typeface="Fira Code" pitchFamily="49" charset="0"/>
                <a:cs typeface="Fira Code" pitchFamily="49" charset="0"/>
              </a:rPr>
              <a:t>metrics</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5078313"/>
          </a:xfrm>
          <a:prstGeom prst="rect">
            <a:avLst/>
          </a:prstGeom>
          <a:noFill/>
        </p:spPr>
        <p:txBody>
          <a:bodyPr wrap="square" rtlCol="0">
            <a:spAutoFit/>
          </a:bodyPr>
          <a:lstStyle/>
          <a:p>
            <a:pPr algn="just"/>
            <a:r>
              <a:rPr lang="pt-BR" sz="1200" b="1" i="0" dirty="0">
                <a:solidFill>
                  <a:schemeClr val="bg1"/>
                </a:solidFill>
                <a:effectLst/>
                <a:latin typeface="Fira Code" pitchFamily="49" charset="0"/>
                <a:ea typeface="Fira Code" pitchFamily="49" charset="0"/>
                <a:cs typeface="Fira Code" pitchFamily="49" charset="0"/>
              </a:rPr>
              <a:t>Lead Time</a:t>
            </a:r>
            <a:r>
              <a:rPr lang="pt-BR" sz="1200" b="0" i="0" dirty="0">
                <a:solidFill>
                  <a:schemeClr val="bg1"/>
                </a:solidFill>
                <a:effectLst/>
                <a:latin typeface="Fira Code" pitchFamily="49" charset="0"/>
                <a:ea typeface="Fira Code" pitchFamily="49" charset="0"/>
                <a:cs typeface="Fira Code" pitchFamily="49" charset="0"/>
              </a:rPr>
              <a:t> (Tempo de entrega):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que leva desde a concepção de uma funcionalidade até sua disponibilidade para os usuários finais.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o lead time para novas funcionalidades de 4 semanas para 2 semanas.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a data em que uma funcionalidade é proposta e a data em que ela está em produção.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Deployment </a:t>
            </a:r>
            <a:r>
              <a:rPr lang="pt-BR" sz="1200" b="1" i="0" dirty="0" err="1">
                <a:solidFill>
                  <a:schemeClr val="bg1"/>
                </a:solidFill>
                <a:effectLst/>
                <a:latin typeface="Fira Code" pitchFamily="49" charset="0"/>
                <a:ea typeface="Fira Code" pitchFamily="49" charset="0"/>
                <a:cs typeface="Fira Code" pitchFamily="49" charset="0"/>
              </a:rPr>
              <a:t>Frequency</a:t>
            </a:r>
            <a:r>
              <a:rPr lang="pt-BR" sz="1200" b="0" i="0" dirty="0">
                <a:solidFill>
                  <a:schemeClr val="bg1"/>
                </a:solidFill>
                <a:effectLst/>
                <a:latin typeface="Fira Code" pitchFamily="49" charset="0"/>
                <a:ea typeface="Fira Code" pitchFamily="49" charset="0"/>
                <a:cs typeface="Fira Code" pitchFamily="49" charset="0"/>
              </a:rPr>
              <a:t> (Frequência de implantação):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com que frequência o código é implantado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Aumentar a frequência de implantação de 1 implantação por mês para 1 implantação por semana.</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implantações realizadas por semana ou mês.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err="1">
                <a:solidFill>
                  <a:schemeClr val="bg1"/>
                </a:solidFill>
                <a:effectLst/>
                <a:latin typeface="Fira Code" pitchFamily="49" charset="0"/>
                <a:ea typeface="Fira Code" pitchFamily="49" charset="0"/>
                <a:cs typeface="Fira Code" pitchFamily="49" charset="0"/>
              </a:rPr>
              <a:t>Change</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Failure</a:t>
            </a:r>
            <a:r>
              <a:rPr lang="pt-BR" sz="1200" b="1" i="0" dirty="0">
                <a:solidFill>
                  <a:schemeClr val="bg1"/>
                </a:solidFill>
                <a:effectLst/>
                <a:latin typeface="Fira Code" pitchFamily="49" charset="0"/>
                <a:ea typeface="Fira Code" pitchFamily="49" charset="0"/>
                <a:cs typeface="Fira Code" pitchFamily="49" charset="0"/>
              </a:rPr>
              <a:t> Rate</a:t>
            </a:r>
            <a:r>
              <a:rPr lang="pt-BR" sz="1200" b="0" i="0" dirty="0">
                <a:solidFill>
                  <a:schemeClr val="bg1"/>
                </a:solidFill>
                <a:effectLst/>
                <a:latin typeface="Fira Code" pitchFamily="49" charset="0"/>
                <a:ea typeface="Fira Code" pitchFamily="49" charset="0"/>
                <a:cs typeface="Fira Code" pitchFamily="49" charset="0"/>
              </a:rPr>
              <a:t> (Taxa de falha de mudança):</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Avalia a qualidade das mudanças implantadas, medindo a taxa de falhas ou problemas associados a essas mudanças.</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Reduzir a taxa de falha de mudança de 5% para 1%.</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número de incidentes ou problemas relatados após a implantação de mudanças.</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Time </a:t>
            </a:r>
            <a:r>
              <a:rPr lang="pt-BR" sz="1200" b="1" i="0" dirty="0" err="1">
                <a:solidFill>
                  <a:schemeClr val="bg1"/>
                </a:solidFill>
                <a:effectLst/>
                <a:latin typeface="Fira Code" pitchFamily="49" charset="0"/>
                <a:ea typeface="Fira Code" pitchFamily="49" charset="0"/>
                <a:cs typeface="Fira Code" pitchFamily="49" charset="0"/>
              </a:rPr>
              <a:t>to</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Restore</a:t>
            </a:r>
            <a:r>
              <a:rPr lang="pt-BR" sz="1200" b="0" i="0" dirty="0">
                <a:solidFill>
                  <a:schemeClr val="bg1"/>
                </a:solidFill>
                <a:effectLst/>
                <a:latin typeface="Fira Code" pitchFamily="49" charset="0"/>
                <a:ea typeface="Fira Code" pitchFamily="49" charset="0"/>
                <a:cs typeface="Fira Code" pitchFamily="49" charset="0"/>
              </a:rPr>
              <a:t> (Tempo para restaurar):</a:t>
            </a:r>
          </a:p>
          <a:p>
            <a:pPr marL="457200" lvl="1" algn="just"/>
            <a:r>
              <a:rPr lang="pt-BR" sz="1200" b="1" i="0" dirty="0">
                <a:solidFill>
                  <a:schemeClr val="bg1"/>
                </a:solidFill>
                <a:effectLst/>
                <a:latin typeface="Fira Code" pitchFamily="49" charset="0"/>
                <a:ea typeface="Fira Code" pitchFamily="49" charset="0"/>
                <a:cs typeface="Fira Code" pitchFamily="49" charset="0"/>
              </a:rPr>
              <a:t>Definição</a:t>
            </a:r>
            <a:r>
              <a:rPr lang="pt-BR" sz="1200" b="0" i="0" dirty="0">
                <a:solidFill>
                  <a:schemeClr val="bg1"/>
                </a:solidFill>
                <a:effectLst/>
                <a:latin typeface="Fira Code" pitchFamily="49" charset="0"/>
                <a:ea typeface="Fira Code" pitchFamily="49" charset="0"/>
                <a:cs typeface="Fira Code" pitchFamily="49" charset="0"/>
              </a:rPr>
              <a:t>: Mede o tempo necessário para a equipe restaurar o serviço em caso de falha no ambiente de produção.</a:t>
            </a:r>
          </a:p>
          <a:p>
            <a:pPr marL="457200" lvl="1" algn="just"/>
            <a:r>
              <a:rPr lang="pt-BR" sz="1200" b="1" i="0" dirty="0">
                <a:solidFill>
                  <a:schemeClr val="bg1"/>
                </a:solidFill>
                <a:effectLst/>
                <a:latin typeface="Fira Code" pitchFamily="49" charset="0"/>
                <a:ea typeface="Fira Code" pitchFamily="49" charset="0"/>
                <a:cs typeface="Fira Code" pitchFamily="49" charset="0"/>
              </a:rPr>
              <a:t>Meta</a:t>
            </a:r>
            <a:r>
              <a:rPr lang="pt-BR" sz="1200" b="0" i="0" dirty="0">
                <a:solidFill>
                  <a:schemeClr val="bg1"/>
                </a:solidFill>
                <a:effectLst/>
                <a:latin typeface="Fira Code" pitchFamily="49" charset="0"/>
                <a:ea typeface="Fira Code" pitchFamily="49" charset="0"/>
                <a:cs typeface="Fira Code" pitchFamily="49" charset="0"/>
              </a:rPr>
              <a:t>: Diminuir o tempo médio de restauração de 4 horas para 2 horas.</a:t>
            </a:r>
          </a:p>
          <a:p>
            <a:pPr marL="457200" lvl="1" algn="just"/>
            <a:r>
              <a:rPr lang="pt-BR" sz="1200" b="1" i="0" dirty="0">
                <a:solidFill>
                  <a:schemeClr val="bg1"/>
                </a:solidFill>
                <a:effectLst/>
                <a:latin typeface="Fira Code" pitchFamily="49" charset="0"/>
                <a:ea typeface="Fira Code" pitchFamily="49" charset="0"/>
                <a:cs typeface="Fira Code" pitchFamily="49" charset="0"/>
              </a:rPr>
              <a:t>Exemplo de coleta de dados</a:t>
            </a:r>
            <a:r>
              <a:rPr lang="pt-BR" sz="1200" b="0" i="0" dirty="0">
                <a:solidFill>
                  <a:schemeClr val="bg1"/>
                </a:solidFill>
                <a:effectLst/>
                <a:latin typeface="Fira Code" pitchFamily="49" charset="0"/>
                <a:ea typeface="Fira Code" pitchFamily="49" charset="0"/>
                <a:cs typeface="Fira Code" pitchFamily="49" charset="0"/>
              </a:rPr>
              <a:t>: Registre o tempo desde a detecção da falha até a restauração completa do serviço.</a:t>
            </a:r>
          </a:p>
        </p:txBody>
      </p:sp>
    </p:spTree>
    <p:extLst>
      <p:ext uri="{BB962C8B-B14F-4D97-AF65-F5344CB8AC3E}">
        <p14:creationId xmlns:p14="http://schemas.microsoft.com/office/powerpoint/2010/main" val="3988394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3"/>
          <p:cNvSpPr txBox="1"/>
          <p:nvPr/>
        </p:nvSpPr>
        <p:spPr>
          <a:xfrm>
            <a:off x="4206525" y="4459650"/>
            <a:ext cx="3282846"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chemeClr val="lt1"/>
                </a:solidFill>
                <a:latin typeface="Ubuntu"/>
                <a:ea typeface="Ubuntu"/>
                <a:cs typeface="Ubuntu"/>
                <a:sym typeface="Ubuntu"/>
              </a:rPr>
              <a:t>Qualidade de Software</a:t>
            </a:r>
            <a:endParaRPr sz="1600" dirty="0">
              <a:solidFill>
                <a:schemeClr val="lt1"/>
              </a:solidFill>
              <a:latin typeface="Ubuntu"/>
              <a:ea typeface="Ubuntu"/>
              <a:cs typeface="Ubuntu"/>
              <a:sym typeface="Ubuntu"/>
            </a:endParaRPr>
          </a:p>
        </p:txBody>
      </p:sp>
      <p:grpSp>
        <p:nvGrpSpPr>
          <p:cNvPr id="53" name="Google Shape;53;p13"/>
          <p:cNvGrpSpPr/>
          <p:nvPr/>
        </p:nvGrpSpPr>
        <p:grpSpPr>
          <a:xfrm>
            <a:off x="4284425" y="4911325"/>
            <a:ext cx="4942500" cy="0"/>
            <a:chOff x="4251700" y="5140900"/>
            <a:chExt cx="4942500" cy="0"/>
          </a:xfrm>
        </p:grpSpPr>
        <p:cxnSp>
          <p:nvCxnSpPr>
            <p:cNvPr id="54" name="Google Shape;54;p13"/>
            <p:cNvCxnSpPr/>
            <p:nvPr/>
          </p:nvCxnSpPr>
          <p:spPr>
            <a:xfrm>
              <a:off x="4251700" y="5140900"/>
              <a:ext cx="3690600" cy="0"/>
            </a:xfrm>
            <a:prstGeom prst="straightConnector1">
              <a:avLst/>
            </a:prstGeom>
            <a:noFill/>
            <a:ln w="19050" cap="flat" cmpd="sng">
              <a:solidFill>
                <a:srgbClr val="A6F750"/>
              </a:solidFill>
              <a:prstDash val="solid"/>
              <a:round/>
              <a:headEnd type="none" w="med" len="med"/>
              <a:tailEnd type="none" w="med" len="med"/>
            </a:ln>
          </p:spPr>
        </p:cxnSp>
        <p:cxnSp>
          <p:nvCxnSpPr>
            <p:cNvPr id="55" name="Google Shape;55;p13"/>
            <p:cNvCxnSpPr/>
            <p:nvPr/>
          </p:nvCxnSpPr>
          <p:spPr>
            <a:xfrm>
              <a:off x="7942300" y="5140900"/>
              <a:ext cx="1251900" cy="0"/>
            </a:xfrm>
            <a:prstGeom prst="straightConnector1">
              <a:avLst/>
            </a:prstGeom>
            <a:noFill/>
            <a:ln w="19050" cap="flat" cmpd="sng">
              <a:solidFill>
                <a:srgbClr val="2371FF"/>
              </a:solidFill>
              <a:prstDash val="solid"/>
              <a:round/>
              <a:headEnd type="none" w="med" len="med"/>
              <a:tailEnd type="none" w="med" len="med"/>
            </a:ln>
          </p:spPr>
        </p:cxnSp>
      </p:grpSp>
    </p:spTree>
    <p:extLst>
      <p:ext uri="{BB962C8B-B14F-4D97-AF65-F5344CB8AC3E}">
        <p14:creationId xmlns:p14="http://schemas.microsoft.com/office/powerpoint/2010/main" val="399352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i="0" dirty="0">
                <a:solidFill>
                  <a:srgbClr val="92D050"/>
                </a:solidFill>
                <a:effectLst/>
                <a:latin typeface="Fira Code" pitchFamily="49" charset="0"/>
                <a:ea typeface="Fira Code" pitchFamily="49" charset="0"/>
                <a:cs typeface="Fira Code" pitchFamily="49" charset="0"/>
              </a:rPr>
              <a:t>_objetivo da aula</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569660"/>
          </a:xfrm>
          <a:prstGeom prst="rect">
            <a:avLst/>
          </a:prstGeom>
          <a:noFill/>
        </p:spPr>
        <p:txBody>
          <a:bodyPr wrap="square" rtlCol="0">
            <a:spAutoFit/>
          </a:bodyPr>
          <a:lstStyle/>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Compreender a importância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Identificar os princípios fundamentais da qualidade de software.</a:t>
            </a:r>
          </a:p>
          <a:p>
            <a:pPr algn="just"/>
            <a:endParaRPr lang="pt-BR" sz="1600" b="0" i="0" dirty="0">
              <a:solidFill>
                <a:schemeClr val="bg1"/>
              </a:solidFill>
              <a:effectLst/>
              <a:latin typeface="Fira Code" pitchFamily="49" charset="0"/>
              <a:ea typeface="Fira Code" pitchFamily="49" charset="0"/>
              <a:cs typeface="Fira Code" pitchFamily="49" charset="0"/>
            </a:endParaRPr>
          </a:p>
          <a:p>
            <a:pPr marL="285750" indent="-285750" algn="just">
              <a:buFont typeface="Wingdings" pitchFamily="2" charset="2"/>
              <a:buChar char="Ø"/>
            </a:pPr>
            <a:r>
              <a:rPr lang="pt-BR" sz="1600" b="0" i="0" dirty="0">
                <a:solidFill>
                  <a:schemeClr val="bg1"/>
                </a:solidFill>
                <a:effectLst/>
                <a:latin typeface="Fira Code" pitchFamily="49" charset="0"/>
                <a:ea typeface="Fira Code" pitchFamily="49" charset="0"/>
                <a:cs typeface="Fira Code" pitchFamily="49" charset="0"/>
              </a:rPr>
              <a:t>Reconhecer como aplicar esses princípios em projetos de desenvolvimento de software.</a:t>
            </a:r>
          </a:p>
        </p:txBody>
      </p:sp>
    </p:spTree>
    <p:extLst>
      <p:ext uri="{BB962C8B-B14F-4D97-AF65-F5344CB8AC3E}">
        <p14:creationId xmlns:p14="http://schemas.microsoft.com/office/powerpoint/2010/main" val="3417124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_definição</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1384995"/>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é um conceito fundamental na área de desenvolvimento de software, e é crucial para garantir que os produtos de software atendam às expectativas dos usuários e funcionem de forma confiável. </a:t>
            </a:r>
          </a:p>
          <a:p>
            <a:pPr algn="just"/>
            <a:r>
              <a:rPr lang="pt-BR" b="0" i="0" dirty="0">
                <a:solidFill>
                  <a:schemeClr val="bg1"/>
                </a:solidFill>
                <a:effectLst/>
                <a:latin typeface="Fira Code" pitchFamily="49" charset="0"/>
                <a:ea typeface="Fira Code" pitchFamily="49" charset="0"/>
                <a:cs typeface="Fira Code" pitchFamily="49" charset="0"/>
              </a:rPr>
              <a:t>A qualidade de software refere-se a um conjunto de características e propriedades que um software deve ter para atender aos requisitos de seus usuários e funcionar de forma eficaz e confiável. </a:t>
            </a:r>
          </a:p>
        </p:txBody>
      </p:sp>
    </p:spTree>
    <p:extLst>
      <p:ext uri="{BB962C8B-B14F-4D97-AF65-F5344CB8AC3E}">
        <p14:creationId xmlns:p14="http://schemas.microsoft.com/office/powerpoint/2010/main" val="19576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92D050"/>
                </a:solidFill>
                <a:latin typeface="Fira Code" pitchFamily="49" charset="0"/>
                <a:ea typeface="Fira Code" pitchFamily="49" charset="0"/>
                <a:cs typeface="Fira Code" pitchFamily="49" charset="0"/>
                <a:sym typeface="Ubuntu Light"/>
              </a:rPr>
              <a:t>_princípios </a:t>
            </a:r>
            <a:endParaRPr sz="12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539430"/>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Princípio da Satisfatória Performance </a:t>
            </a:r>
            <a:r>
              <a:rPr lang="pt-BR" b="0" i="0" dirty="0">
                <a:solidFill>
                  <a:schemeClr val="bg1"/>
                </a:solidFill>
                <a:effectLst/>
                <a:latin typeface="Fira Code" pitchFamily="49" charset="0"/>
                <a:ea typeface="Fira Code" pitchFamily="49" charset="0"/>
                <a:cs typeface="Fira Code" pitchFamily="49" charset="0"/>
              </a:rPr>
              <a:t>– O software deve ser capaz de executar suas funções de maneira eficaz e eficiente. </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Confiabilidade </a:t>
            </a:r>
            <a:r>
              <a:rPr lang="pt-BR" b="0" i="0" dirty="0">
                <a:solidFill>
                  <a:schemeClr val="bg1"/>
                </a:solidFill>
                <a:effectLst/>
                <a:latin typeface="Fira Code" pitchFamily="49" charset="0"/>
                <a:ea typeface="Fira Code" pitchFamily="49" charset="0"/>
                <a:cs typeface="Fira Code" pitchFamily="49" charset="0"/>
              </a:rPr>
              <a:t>- O software deve ser confiável, ou seja, deve funcionar corretamente e sem falhas.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Manutenibilidade </a:t>
            </a:r>
            <a:r>
              <a:rPr lang="pt-BR" b="0" i="0" dirty="0">
                <a:solidFill>
                  <a:schemeClr val="bg1"/>
                </a:solidFill>
                <a:effectLst/>
                <a:latin typeface="Fira Code" pitchFamily="49" charset="0"/>
                <a:ea typeface="Fira Code" pitchFamily="49" charset="0"/>
                <a:cs typeface="Fira Code" pitchFamily="49" charset="0"/>
              </a:rPr>
              <a:t>- O software deve ser fácil de manter e de realizar atualizações.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Usabilidade </a:t>
            </a:r>
            <a:r>
              <a:rPr lang="pt-BR" b="0" i="0" dirty="0">
                <a:solidFill>
                  <a:schemeClr val="bg1"/>
                </a:solidFill>
                <a:effectLst/>
                <a:latin typeface="Fira Code" pitchFamily="49" charset="0"/>
                <a:ea typeface="Fira Code" pitchFamily="49" charset="0"/>
                <a:cs typeface="Fira Code" pitchFamily="49" charset="0"/>
              </a:rPr>
              <a:t>- O software deve ser fácil de usar e compreender.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Portabilidade </a:t>
            </a:r>
            <a:r>
              <a:rPr lang="pt-BR" b="0" i="0" dirty="0">
                <a:solidFill>
                  <a:schemeClr val="bg1"/>
                </a:solidFill>
                <a:effectLst/>
                <a:latin typeface="Fira Code" pitchFamily="49" charset="0"/>
                <a:ea typeface="Fira Code" pitchFamily="49" charset="0"/>
                <a:cs typeface="Fira Code" pitchFamily="49" charset="0"/>
              </a:rPr>
              <a:t>- O software deve ser capaz de funcionar em diferentes ambientes e plataformas.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Princípio da Eficiência de Recursos </a:t>
            </a:r>
            <a:r>
              <a:rPr lang="pt-BR" b="0" i="0" dirty="0">
                <a:solidFill>
                  <a:schemeClr val="bg1"/>
                </a:solidFill>
                <a:effectLst/>
                <a:latin typeface="Fira Code" pitchFamily="49" charset="0"/>
                <a:ea typeface="Fira Code" pitchFamily="49" charset="0"/>
                <a:cs typeface="Fira Code" pitchFamily="49" charset="0"/>
              </a:rPr>
              <a:t>- O software deve utilizar os recursos do sistema de forma eficiente.</a:t>
            </a:r>
          </a:p>
        </p:txBody>
      </p:sp>
    </p:spTree>
    <p:extLst>
      <p:ext uri="{BB962C8B-B14F-4D97-AF65-F5344CB8AC3E}">
        <p14:creationId xmlns:p14="http://schemas.microsoft.com/office/powerpoint/2010/main" val="197456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dirty="0">
                <a:solidFill>
                  <a:srgbClr val="92D050"/>
                </a:solidFill>
                <a:latin typeface="Fira Code" pitchFamily="49" charset="0"/>
                <a:ea typeface="Fira Code" pitchFamily="49" charset="0"/>
                <a:cs typeface="Fira Code" pitchFamily="49" charset="0"/>
                <a:sym typeface="Ubuntu Light"/>
              </a:rPr>
              <a:t>_</a:t>
            </a:r>
            <a:r>
              <a:rPr lang="pt-BR" sz="1800" b="1" i="0" dirty="0">
                <a:solidFill>
                  <a:srgbClr val="92D050"/>
                </a:solidFill>
                <a:effectLst/>
                <a:latin typeface="Fira Code" pitchFamily="49" charset="0"/>
                <a:ea typeface="Fira Code" pitchFamily="49" charset="0"/>
                <a:cs typeface="Fira Code" pitchFamily="49" charset="0"/>
              </a:rPr>
              <a:t>Diferença entre Qualidade de Software e Funcionalidade</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2462213"/>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qualidade de software não deve ser confundida com funcionalidade. A funcionalidade refere-se às características e capacidades específicas do software, ou seja, o que o software faz. Por outro lado, a qualidade de software refere-se a como o software faz o que faz. Enquanto a funcionalidade está relacionada ao que o software oferece em termos de recursos e capacidades, a qualidade está relacionada a como ele oferece esses recursos.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Por exemplo, um software de processamento de texto pode ter a funcionalidade de permitir a formatação de texto e a criação de tabelas, mas a qualidade do software estará relacionada à facilidade de uso, à ausência de erros, à eficiência na execução de tarefas e à capacidade de ser atualizado facilmente.</a:t>
            </a:r>
          </a:p>
        </p:txBody>
      </p:sp>
    </p:spTree>
    <p:extLst>
      <p:ext uri="{BB962C8B-B14F-4D97-AF65-F5344CB8AC3E}">
        <p14:creationId xmlns:p14="http://schemas.microsoft.com/office/powerpoint/2010/main" val="90472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Qualidade na Satisfação do Cliente e na Reputação da Empresa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785652"/>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A qualidade de software desempenha um papel crítico na satisfação do cliente e na reputação da empresa por diversas razões: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Satisfação do Cliente:</a:t>
            </a:r>
            <a:r>
              <a:rPr lang="pt-BR" sz="1200" b="0" i="0" dirty="0">
                <a:solidFill>
                  <a:schemeClr val="bg1"/>
                </a:solidFill>
                <a:effectLst/>
                <a:latin typeface="Fira Code" pitchFamily="49" charset="0"/>
                <a:ea typeface="Fira Code" pitchFamily="49" charset="0"/>
                <a:cs typeface="Fira Code" pitchFamily="49" charset="0"/>
              </a:rPr>
              <a:t> A qualidade de software influencia diretamente a satisfação do cliente. Um software de alta qualidade atende às necessidades do usuário de forma eficaz e confiável, o que leva a uma experiência positiva. Usuários satisfeitos tendem a ser mais leais e propensos a recomendar o software a outras pessoas.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Reputação da Empresa:</a:t>
            </a:r>
            <a:r>
              <a:rPr lang="pt-BR" sz="1200" b="0" i="0" dirty="0">
                <a:solidFill>
                  <a:schemeClr val="bg1"/>
                </a:solidFill>
                <a:effectLst/>
                <a:latin typeface="Fira Code" pitchFamily="49" charset="0"/>
                <a:ea typeface="Fira Code" pitchFamily="49" charset="0"/>
                <a:cs typeface="Fira Code" pitchFamily="49" charset="0"/>
              </a:rPr>
              <a:t> A qualidade do software é um reflexo da qualidade dos processos de desenvolvimento de software de uma empresa. Empresas que entregam produtos de alta qualidade geralmente têm uma melhor reputação no mercado. Uma reputação positiva pode atrair mais clientes e parcerias de negócios.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Custos Reduzidos:</a:t>
            </a:r>
            <a:r>
              <a:rPr lang="pt-BR" sz="1200" b="0" i="0" dirty="0">
                <a:solidFill>
                  <a:schemeClr val="bg1"/>
                </a:solidFill>
                <a:effectLst/>
                <a:latin typeface="Fira Code" pitchFamily="49" charset="0"/>
                <a:ea typeface="Fira Code" pitchFamily="49" charset="0"/>
                <a:cs typeface="Fira Code" pitchFamily="49" charset="0"/>
              </a:rPr>
              <a:t> Software de baixa qualidade tende a resultar em custos mais altos de suporte, manutenção e correção de erros. Investir na qualidade desde o início pode economizar recursos a longo prazo.</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Competitividade:</a:t>
            </a:r>
            <a:r>
              <a:rPr lang="pt-BR" sz="1200" b="0" i="0" dirty="0">
                <a:solidFill>
                  <a:schemeClr val="bg1"/>
                </a:solidFill>
                <a:effectLst/>
                <a:latin typeface="Fira Code" pitchFamily="49" charset="0"/>
                <a:ea typeface="Fira Code" pitchFamily="49" charset="0"/>
                <a:cs typeface="Fira Code" pitchFamily="49" charset="0"/>
              </a:rPr>
              <a:t> Em um mercado cada vez mais competitivo, a qualidade do software pode ser um diferencial significativo. Empresas que oferecem software de alta qualidade têm vantagem competitiva.</a:t>
            </a:r>
          </a:p>
        </p:txBody>
      </p:sp>
    </p:spTree>
    <p:extLst>
      <p:ext uri="{BB962C8B-B14F-4D97-AF65-F5344CB8AC3E}">
        <p14:creationId xmlns:p14="http://schemas.microsoft.com/office/powerpoint/2010/main" val="1288898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3970318"/>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Objetivo: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O objetivo deste exercício em grupo é avaliar a qualidade de um software existente e identificar áreas de melhoria. Os participantes trabalharão em conjunto para analisar o software em relação a critérios de qualidade definidos e apresentar recomendações para aprimoramento.</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sz="1200" b="1" dirty="0">
                <a:solidFill>
                  <a:schemeClr val="bg1"/>
                </a:solidFill>
                <a:latin typeface="Fira Code" pitchFamily="49" charset="0"/>
                <a:ea typeface="Fira Code" pitchFamily="49" charset="0"/>
                <a:cs typeface="Fira Code" pitchFamily="49" charset="0"/>
              </a:rPr>
              <a:t>Instruções</a:t>
            </a:r>
          </a:p>
          <a:p>
            <a:pPr algn="just"/>
            <a:endParaRPr lang="pt-BR" sz="1200" b="0" i="0" dirty="0">
              <a:solidFill>
                <a:schemeClr val="bg1"/>
              </a:solidFill>
              <a:effectLst/>
              <a:latin typeface="Fira Code" pitchFamily="49" charset="0"/>
              <a:ea typeface="Fira Code" pitchFamily="49" charset="0"/>
              <a:cs typeface="Fira Code" pitchFamily="49" charset="0"/>
            </a:endParaRP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Selecione um software para avaliação. Certifique-se de que  todos os membros do grupo tenham acesso a esse software. </a:t>
            </a:r>
          </a:p>
          <a:p>
            <a:pPr algn="just">
              <a:buFont typeface="+mj-lt"/>
              <a:buAutoNum type="arabicPeriod"/>
            </a:pPr>
            <a:r>
              <a:rPr lang="pt-BR" sz="1200" dirty="0">
                <a:solidFill>
                  <a:schemeClr val="bg1"/>
                </a:solidFill>
                <a:latin typeface="Fira Code" pitchFamily="49" charset="0"/>
                <a:ea typeface="Fira Code" pitchFamily="49" charset="0"/>
                <a:cs typeface="Fira Code" pitchFamily="49" charset="0"/>
              </a:rPr>
              <a:t>Utilize a Lista </a:t>
            </a:r>
            <a:r>
              <a:rPr lang="pt-BR" sz="1200" dirty="0">
                <a:solidFill>
                  <a:schemeClr val="tx1"/>
                </a:solidFill>
                <a:highlight>
                  <a:srgbClr val="FFFF00"/>
                </a:highlight>
                <a:latin typeface="Fira Code" pitchFamily="49" charset="0"/>
                <a:ea typeface="Fira Code" pitchFamily="49" charset="0"/>
                <a:cs typeface="Fira Code" pitchFamily="49" charset="0"/>
              </a:rPr>
              <a:t>do slide seguinte </a:t>
            </a:r>
            <a:r>
              <a:rPr lang="pt-BR" sz="1200" dirty="0">
                <a:solidFill>
                  <a:schemeClr val="bg1"/>
                </a:solidFill>
                <a:latin typeface="Fira Code" pitchFamily="49" charset="0"/>
                <a:ea typeface="Fira Code" pitchFamily="49" charset="0"/>
                <a:cs typeface="Fira Code" pitchFamily="49" charset="0"/>
              </a:rPr>
              <a:t>como base para avaliar os critérios de qualidade do software escolhido.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terá a tarefa de avaliar o software em relação a cada um dos critérios de qualidade. Vocês devem discutir e documentar suas descobertas.</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Os grupos devem identificar pontos fortes e áreas de melhoria em relação a cada critério. Eles podem usar métricas específicas, testes de usabilidade, revisões de código, entre outros métodos de avaliação.</a:t>
            </a:r>
          </a:p>
          <a:p>
            <a:pPr algn="just">
              <a:buFont typeface="+mj-lt"/>
              <a:buAutoNum type="arabicPeriod"/>
            </a:pPr>
            <a:r>
              <a:rPr lang="pt-BR" sz="1200" b="0" i="0" dirty="0">
                <a:solidFill>
                  <a:schemeClr val="bg1"/>
                </a:solidFill>
                <a:effectLst/>
                <a:latin typeface="Fira Code" pitchFamily="49" charset="0"/>
                <a:ea typeface="Fira Code" pitchFamily="49" charset="0"/>
                <a:cs typeface="Fira Code" pitchFamily="49" charset="0"/>
              </a:rPr>
              <a:t>Cada grupo deve preparar uma apresentação para compartilhar suas descobertas com os demais participantes. A apresentação deve incluir uma análise dos critérios de qualidade e recomendações para melhorar a qualidade do software.</a:t>
            </a:r>
          </a:p>
        </p:txBody>
      </p:sp>
    </p:spTree>
    <p:extLst>
      <p:ext uri="{BB962C8B-B14F-4D97-AF65-F5344CB8AC3E}">
        <p14:creationId xmlns:p14="http://schemas.microsoft.com/office/powerpoint/2010/main" val="349406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1" name="CaixaDeTexto 10">
            <a:extLst>
              <a:ext uri="{FF2B5EF4-FFF2-40B4-BE49-F238E27FC236}">
                <a16:creationId xmlns:a16="http://schemas.microsoft.com/office/drawing/2014/main" id="{DB18E4BE-D26B-6140-22C0-F005CFCDEF67}"/>
              </a:ext>
            </a:extLst>
          </p:cNvPr>
          <p:cNvSpPr txBox="1"/>
          <p:nvPr/>
        </p:nvSpPr>
        <p:spPr>
          <a:xfrm>
            <a:off x="2266336" y="1907702"/>
            <a:ext cx="4611328" cy="1384995"/>
          </a:xfrm>
          <a:prstGeom prst="rect">
            <a:avLst/>
          </a:prstGeom>
          <a:noFill/>
        </p:spPr>
        <p:txBody>
          <a:bodyPr wrap="square">
            <a:spAutoFit/>
          </a:bodyPr>
          <a:lstStyle/>
          <a:p>
            <a:r>
              <a:rPr lang="pt-BR" dirty="0">
                <a:hlinkClick r:id="rId3"/>
              </a:rPr>
              <a:t>https://miro.com/welcomeonboard/Q3RSSjJlaEdlaHNoM096REQ5bFd4Y1FJWlFmMXJaVk1GeGJzdldWUG5VUzljY1YzeHk0SWZQeG43VmFvd0hhaHwzMDc0NDU3MzQ3NTU3NzU5MTQ0fDI=?share_link_id=325229781704</a:t>
            </a:r>
            <a:endParaRPr lang="pt-BR" dirty="0"/>
          </a:p>
          <a:p>
            <a:endParaRPr lang="pt-BR" dirty="0"/>
          </a:p>
        </p:txBody>
      </p:sp>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_dinâmica</a:t>
            </a:r>
          </a:p>
        </p:txBody>
      </p:sp>
    </p:spTree>
    <p:extLst>
      <p:ext uri="{BB962C8B-B14F-4D97-AF65-F5344CB8AC3E}">
        <p14:creationId xmlns:p14="http://schemas.microsoft.com/office/powerpoint/2010/main" val="3326003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_exercício em grupo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141302" y="285135"/>
            <a:ext cx="8861394" cy="4401205"/>
          </a:xfrm>
          <a:prstGeom prst="rect">
            <a:avLst/>
          </a:prstGeom>
          <a:noFill/>
        </p:spPr>
        <p:txBody>
          <a:bodyPr wrap="square" rtlCol="0">
            <a:spAutoFit/>
          </a:bodyPr>
          <a:lstStyle/>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Funcionalidade:</a:t>
            </a:r>
            <a:r>
              <a:rPr lang="pt-BR" b="0" i="0" dirty="0">
                <a:solidFill>
                  <a:schemeClr val="bg1"/>
                </a:solidFill>
                <a:effectLst/>
                <a:latin typeface="Fira Code" pitchFamily="49" charset="0"/>
                <a:ea typeface="Fira Code" pitchFamily="49" charset="0"/>
                <a:cs typeface="Fira Code" pitchFamily="49" charset="0"/>
              </a:rPr>
              <a:t> Avalia se o software atende às necessidades e funcionalidades esperadas. Inclui a análise de recursos, desempenho e capacidades do software.</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Confiabilidade:</a:t>
            </a:r>
            <a:r>
              <a:rPr lang="pt-BR" b="0" i="0" dirty="0">
                <a:solidFill>
                  <a:schemeClr val="bg1"/>
                </a:solidFill>
                <a:effectLst/>
                <a:latin typeface="Fira Code" pitchFamily="49" charset="0"/>
                <a:ea typeface="Fira Code" pitchFamily="49" charset="0"/>
                <a:cs typeface="Fira Code" pitchFamily="49" charset="0"/>
              </a:rPr>
              <a:t> Examina a capacidade do software de funcionar sem falhas, erros ou interrupções. Isso também envolve a capacidade de lidar com situações inesperadas.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Usabilidade:</a:t>
            </a:r>
            <a:r>
              <a:rPr lang="pt-BR" b="0" i="0" dirty="0">
                <a:solidFill>
                  <a:schemeClr val="bg1"/>
                </a:solidFill>
                <a:effectLst/>
                <a:latin typeface="Fira Code" pitchFamily="49" charset="0"/>
                <a:ea typeface="Fira Code" pitchFamily="49" charset="0"/>
                <a:cs typeface="Fira Code" pitchFamily="49" charset="0"/>
              </a:rPr>
              <a:t> Avalia a facilidade com que os usuários podem aprender a usar o software e realizar tarefas com eficiência. Isso envolve aspectos de interface do usuário, design e experiência do usuário.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Eficiência:</a:t>
            </a:r>
            <a:r>
              <a:rPr lang="pt-BR" b="0" i="0" dirty="0">
                <a:solidFill>
                  <a:schemeClr val="bg1"/>
                </a:solidFill>
                <a:effectLst/>
                <a:latin typeface="Fira Code" pitchFamily="49" charset="0"/>
                <a:ea typeface="Fira Code" pitchFamily="49" charset="0"/>
                <a:cs typeface="Fira Code" pitchFamily="49" charset="0"/>
              </a:rPr>
              <a:t> Verifica a eficiência do software em termos de uso de recursos, como memória, processamento e largura de banda. Isso inclui a otimização do desempenho.</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Manutenibilidade:</a:t>
            </a:r>
            <a:r>
              <a:rPr lang="pt-BR" b="0" i="0" dirty="0">
                <a:solidFill>
                  <a:schemeClr val="bg1"/>
                </a:solidFill>
                <a:effectLst/>
                <a:latin typeface="Fira Code" pitchFamily="49" charset="0"/>
                <a:ea typeface="Fira Code" pitchFamily="49" charset="0"/>
                <a:cs typeface="Fira Code" pitchFamily="49" charset="0"/>
              </a:rPr>
              <a:t> Avalia o quão fácil é manter, atualizar e fazer correções no software. Isso envolve a estrutura do código, a documentação e a facilidade de implementação de mudanças.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Portabilidade:</a:t>
            </a:r>
            <a:r>
              <a:rPr lang="pt-BR" b="0" i="0" dirty="0">
                <a:solidFill>
                  <a:schemeClr val="bg1"/>
                </a:solidFill>
                <a:effectLst/>
                <a:latin typeface="Fira Code" pitchFamily="49" charset="0"/>
                <a:ea typeface="Fira Code" pitchFamily="49" charset="0"/>
                <a:cs typeface="Fira Code" pitchFamily="49" charset="0"/>
              </a:rPr>
              <a:t> Examina a capacidade do software de ser executado em diferentes plataformas, sistemas operacionais e ambientes. Isso é importante para a adaptabilidade do software a diversas situações.</a:t>
            </a:r>
          </a:p>
          <a:p>
            <a:pPr algn="l">
              <a:buFont typeface="+mj-lt"/>
              <a:buAutoNum type="arabicPeriod"/>
            </a:pPr>
            <a:r>
              <a:rPr lang="pt-BR" b="1" i="0" dirty="0">
                <a:solidFill>
                  <a:schemeClr val="bg1"/>
                </a:solidFill>
                <a:effectLst/>
                <a:latin typeface="Fira Code" pitchFamily="49" charset="0"/>
                <a:ea typeface="Fira Code" pitchFamily="49" charset="0"/>
                <a:cs typeface="Fira Code" pitchFamily="49" charset="0"/>
              </a:rPr>
              <a:t>Segurança:</a:t>
            </a:r>
            <a:r>
              <a:rPr lang="pt-BR" b="0" i="0" dirty="0">
                <a:solidFill>
                  <a:schemeClr val="bg1"/>
                </a:solidFill>
                <a:effectLst/>
                <a:latin typeface="Fira Code" pitchFamily="49" charset="0"/>
                <a:ea typeface="Fira Code" pitchFamily="49" charset="0"/>
                <a:cs typeface="Fira Code" pitchFamily="49" charset="0"/>
              </a:rPr>
              <a:t> Verifica a proteção do software contra ameaças e ataques, bem como a integridade dos dados. Isso inclui aspectos de autenticação, autorização e criptografia.</a:t>
            </a:r>
          </a:p>
        </p:txBody>
      </p:sp>
    </p:spTree>
    <p:extLst>
      <p:ext uri="{BB962C8B-B14F-4D97-AF65-F5344CB8AC3E}">
        <p14:creationId xmlns:p14="http://schemas.microsoft.com/office/powerpoint/2010/main" val="133175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_métricas de SLO e SLA</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62979"/>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O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o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são termos comuns em gestão de serviços e desempenham um papel fundamental na garantia de qualidade e confiabilidade dos serviços prestados por uma organização.</a:t>
            </a:r>
          </a:p>
          <a:p>
            <a:pPr algn="just"/>
            <a:r>
              <a:rPr lang="pt-BR" sz="1200" b="0" i="0" dirty="0">
                <a:solidFill>
                  <a:schemeClr val="bg1"/>
                </a:solidFill>
                <a:effectLst/>
                <a:latin typeface="Fira Code" pitchFamily="49" charset="0"/>
                <a:ea typeface="Fira Code" pitchFamily="49" charset="0"/>
                <a:cs typeface="Fira Code" pitchFamily="49" charset="0"/>
              </a:rPr>
              <a:t>A principal diferença entre SLO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a:t>
            </a:r>
            <a:r>
              <a:rPr lang="pt-BR" sz="1200" b="0" i="0" dirty="0">
                <a:solidFill>
                  <a:schemeClr val="bg1"/>
                </a:solidFill>
                <a:effectLst/>
                <a:latin typeface="Fira Code" pitchFamily="49" charset="0"/>
                <a:ea typeface="Fira Code" pitchFamily="49" charset="0"/>
                <a:cs typeface="Fira Code" pitchFamily="49" charset="0"/>
              </a:rPr>
              <a:t>) e SLA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Agreement</a:t>
            </a:r>
            <a:r>
              <a:rPr lang="pt-BR" sz="1200" b="0" i="0" dirty="0">
                <a:solidFill>
                  <a:schemeClr val="bg1"/>
                </a:solidFill>
                <a:effectLst/>
                <a:latin typeface="Fira Code" pitchFamily="49" charset="0"/>
                <a:ea typeface="Fira Code" pitchFamily="49" charset="0"/>
                <a:cs typeface="Fira Code" pitchFamily="49" charset="0"/>
              </a:rPr>
              <a:t>) está no propósito e na natureza de cada um.</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Objective</a:t>
            </a:r>
            <a:r>
              <a:rPr lang="pt-BR" sz="1200" b="1" i="0" dirty="0">
                <a:solidFill>
                  <a:schemeClr val="bg1"/>
                </a:solidFill>
                <a:effectLst/>
                <a:latin typeface="Fira Code" pitchFamily="49" charset="0"/>
                <a:ea typeface="Fira Code" pitchFamily="49" charset="0"/>
                <a:cs typeface="Fira Code" pitchFamily="49" charset="0"/>
              </a:rPr>
              <a:t> (SLO)</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SLO é uma métrica quantitativa que define metas específicas de desempenho para um serviço. Essas metas geralmente se baseiam em medidas como tempo de resposta, disponibilidade, latência, tempo de atividade, taxa de erro, e outros indicadores de qualidade do serviço.</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usados para estabelecer expectativas claras em relação ao desempenho do serviço, tanto para a equipe de operações que gerencia o serviço quanto para os usuários finais.</a:t>
            </a:r>
          </a:p>
          <a:p>
            <a:pPr marL="457200" lvl="1" algn="just"/>
            <a:r>
              <a:rPr lang="pt-BR" sz="1200" b="0" i="0" dirty="0">
                <a:solidFill>
                  <a:schemeClr val="bg1"/>
                </a:solidFill>
                <a:effectLst/>
                <a:latin typeface="Fira Code" pitchFamily="49" charset="0"/>
                <a:ea typeface="Fira Code" pitchFamily="49" charset="0"/>
                <a:cs typeface="Fira Code" pitchFamily="49" charset="0"/>
              </a:rPr>
              <a:t>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são geralmente definidos com base nas necessidades do cliente e nas expectativas de desempenho do serviço, e podem variar de um serviço para outro.</a:t>
            </a:r>
          </a:p>
          <a:p>
            <a:pPr marL="457200" lvl="1" algn="just"/>
            <a:endParaRPr lang="pt-BR" sz="1200" b="0" i="0" dirty="0">
              <a:solidFill>
                <a:schemeClr val="bg1"/>
              </a:solidFill>
              <a:effectLst/>
              <a:latin typeface="Fira Code" pitchFamily="49" charset="0"/>
              <a:ea typeface="Fira Code" pitchFamily="49" charset="0"/>
              <a:cs typeface="Fira Code" pitchFamily="49" charset="0"/>
            </a:endParaRPr>
          </a:p>
          <a:p>
            <a:pPr algn="just"/>
            <a:r>
              <a:rPr lang="pt-BR" sz="1200" b="1" i="0" dirty="0">
                <a:solidFill>
                  <a:schemeClr val="bg1"/>
                </a:solidFill>
                <a:effectLst/>
                <a:latin typeface="Fira Code" pitchFamily="49" charset="0"/>
                <a:ea typeface="Fira Code" pitchFamily="49" charset="0"/>
                <a:cs typeface="Fira Code" pitchFamily="49" charset="0"/>
              </a:rPr>
              <a:t>Service </a:t>
            </a:r>
            <a:r>
              <a:rPr lang="pt-BR" sz="1200" b="1" i="0" dirty="0" err="1">
                <a:solidFill>
                  <a:schemeClr val="bg1"/>
                </a:solidFill>
                <a:effectLst/>
                <a:latin typeface="Fira Code" pitchFamily="49" charset="0"/>
                <a:ea typeface="Fira Code" pitchFamily="49" charset="0"/>
                <a:cs typeface="Fira Code" pitchFamily="49" charset="0"/>
              </a:rPr>
              <a:t>Level</a:t>
            </a:r>
            <a:r>
              <a:rPr lang="pt-BR" sz="1200" b="1" i="0" dirty="0">
                <a:solidFill>
                  <a:schemeClr val="bg1"/>
                </a:solidFill>
                <a:effectLst/>
                <a:latin typeface="Fira Code" pitchFamily="49" charset="0"/>
                <a:ea typeface="Fira Code" pitchFamily="49" charset="0"/>
                <a:cs typeface="Fira Code" pitchFamily="49" charset="0"/>
              </a:rPr>
              <a:t> </a:t>
            </a:r>
            <a:r>
              <a:rPr lang="pt-BR" sz="1200" b="1" i="0" dirty="0" err="1">
                <a:solidFill>
                  <a:schemeClr val="bg1"/>
                </a:solidFill>
                <a:effectLst/>
                <a:latin typeface="Fira Code" pitchFamily="49" charset="0"/>
                <a:ea typeface="Fira Code" pitchFamily="49" charset="0"/>
                <a:cs typeface="Fira Code" pitchFamily="49" charset="0"/>
              </a:rPr>
              <a:t>Agreement</a:t>
            </a:r>
            <a:r>
              <a:rPr lang="pt-BR" sz="1200" b="1" i="0" dirty="0">
                <a:solidFill>
                  <a:schemeClr val="bg1"/>
                </a:solidFill>
                <a:effectLst/>
                <a:latin typeface="Fira Code" pitchFamily="49" charset="0"/>
                <a:ea typeface="Fira Code" pitchFamily="49" charset="0"/>
                <a:cs typeface="Fira Code" pitchFamily="49" charset="0"/>
              </a:rPr>
              <a:t> (SLA)</a:t>
            </a:r>
            <a:r>
              <a:rPr lang="pt-BR" sz="1200" b="0" i="0" dirty="0">
                <a:solidFill>
                  <a:schemeClr val="bg1"/>
                </a:solidFill>
                <a:effectLst/>
                <a:latin typeface="Fira Code" pitchFamily="49" charset="0"/>
                <a:ea typeface="Fira Code" pitchFamily="49" charset="0"/>
                <a:cs typeface="Fira Code" pitchFamily="49" charset="0"/>
              </a:rPr>
              <a:t>:</a:t>
            </a:r>
          </a:p>
          <a:p>
            <a:pPr marL="457200" lvl="1" algn="just"/>
            <a:r>
              <a:rPr lang="pt-BR" sz="1200" b="0" i="0" dirty="0">
                <a:solidFill>
                  <a:schemeClr val="bg1"/>
                </a:solidFill>
                <a:effectLst/>
                <a:latin typeface="Fira Code" pitchFamily="49" charset="0"/>
                <a:ea typeface="Fira Code" pitchFamily="49" charset="0"/>
                <a:cs typeface="Fira Code" pitchFamily="49" charset="0"/>
              </a:rPr>
              <a:t>Um SLA é um contrato formal entre um provedor de serviços e seus clientes que estabelece os compromissos e responsabilidades em relação ao desempenho do serviço. Isso inclui 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que descrevem as metas específicas de desempenho que o provedor do serviço se compromete a atender.</a:t>
            </a:r>
          </a:p>
          <a:p>
            <a:pPr marL="457200" lvl="1" algn="just"/>
            <a:r>
              <a:rPr lang="pt-BR" sz="1200" b="0" i="0" dirty="0">
                <a:solidFill>
                  <a:schemeClr val="bg1"/>
                </a:solidFill>
                <a:effectLst/>
                <a:latin typeface="Fira Code" pitchFamily="49" charset="0"/>
                <a:ea typeface="Fira Code" pitchFamily="49" charset="0"/>
                <a:cs typeface="Fira Code" pitchFamily="49" charset="0"/>
              </a:rPr>
              <a:t>Além dos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o SLA pode incluir informações sobre penalidades ou recompensas para o provedor de serviços em caso de não cumprimento ou superação das metas de desempenho estabelecidas.</a:t>
            </a:r>
          </a:p>
          <a:p>
            <a:pPr marL="457200" lvl="1" algn="just"/>
            <a:r>
              <a:rPr lang="pt-BR" sz="1200" b="0" i="0" dirty="0">
                <a:solidFill>
                  <a:schemeClr val="bg1"/>
                </a:solidFill>
                <a:effectLst/>
                <a:latin typeface="Fira Code" pitchFamily="49" charset="0"/>
                <a:ea typeface="Fira Code" pitchFamily="49" charset="0"/>
                <a:cs typeface="Fira Code" pitchFamily="49" charset="0"/>
              </a:rPr>
              <a:t>O SLA é um documento legal que define os termos do acordo entre as partes e fornece uma base para a resolução de disputas ou reclamações relacionadas ao desempenho do serviço.</a:t>
            </a:r>
          </a:p>
          <a:p>
            <a:pPr algn="just"/>
            <a:endParaRPr lang="pt-BR" sz="12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017796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_definindo </a:t>
            </a:r>
            <a:r>
              <a:rPr lang="pt-BR" b="1" i="0" dirty="0" err="1">
                <a:solidFill>
                  <a:srgbClr val="92D050"/>
                </a:solidFill>
                <a:effectLst/>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393784"/>
          </a:xfrm>
          <a:prstGeom prst="rect">
            <a:avLst/>
          </a:prstGeom>
          <a:noFill/>
        </p:spPr>
        <p:txBody>
          <a:bodyPr wrap="square" rtlCol="0">
            <a:spAutoFit/>
          </a:bodyPr>
          <a:lstStyle/>
          <a:p>
            <a:pPr algn="just"/>
            <a:r>
              <a:rPr lang="pt-BR" sz="1200" b="0" i="0" dirty="0">
                <a:solidFill>
                  <a:schemeClr val="bg1"/>
                </a:solidFill>
                <a:effectLst/>
                <a:latin typeface="Fira Code" pitchFamily="49" charset="0"/>
                <a:ea typeface="Fira Code" pitchFamily="49" charset="0"/>
                <a:cs typeface="Fira Code" pitchFamily="49" charset="0"/>
              </a:rPr>
              <a:t>Definindo </a:t>
            </a:r>
            <a:r>
              <a:rPr lang="pt-BR" sz="1200" b="0" i="0" dirty="0" err="1">
                <a:solidFill>
                  <a:schemeClr val="bg1"/>
                </a:solidFill>
                <a:effectLst/>
                <a:latin typeface="Fira Code" pitchFamily="49" charset="0"/>
                <a:ea typeface="Fira Code" pitchFamily="49" charset="0"/>
                <a:cs typeface="Fira Code" pitchFamily="49" charset="0"/>
              </a:rPr>
              <a:t>SLOs</a:t>
            </a:r>
            <a:r>
              <a:rPr lang="pt-BR" sz="1200" b="0" i="0" dirty="0">
                <a:solidFill>
                  <a:schemeClr val="bg1"/>
                </a:solidFill>
                <a:effectLst/>
                <a:latin typeface="Fira Code" pitchFamily="49" charset="0"/>
                <a:ea typeface="Fira Code" pitchFamily="49" charset="0"/>
                <a:cs typeface="Fira Code" pitchFamily="49" charset="0"/>
              </a:rPr>
              <a:t> (Service </a:t>
            </a:r>
            <a:r>
              <a:rPr lang="pt-BR" sz="1200" b="0" i="0" dirty="0" err="1">
                <a:solidFill>
                  <a:schemeClr val="bg1"/>
                </a:solidFill>
                <a:effectLst/>
                <a:latin typeface="Fira Code" pitchFamily="49" charset="0"/>
                <a:ea typeface="Fira Code" pitchFamily="49" charset="0"/>
                <a:cs typeface="Fira Code" pitchFamily="49" charset="0"/>
              </a:rPr>
              <a:t>Level</a:t>
            </a:r>
            <a:r>
              <a:rPr lang="pt-BR" sz="1200" b="0" i="0" dirty="0">
                <a:solidFill>
                  <a:schemeClr val="bg1"/>
                </a:solidFill>
                <a:effectLst/>
                <a:latin typeface="Fira Code" pitchFamily="49" charset="0"/>
                <a:ea typeface="Fira Code" pitchFamily="49" charset="0"/>
                <a:cs typeface="Fira Code" pitchFamily="49" charset="0"/>
              </a:rPr>
              <a:t> </a:t>
            </a:r>
            <a:r>
              <a:rPr lang="pt-BR" sz="1200" b="0" i="0" dirty="0" err="1">
                <a:solidFill>
                  <a:schemeClr val="bg1"/>
                </a:solidFill>
                <a:effectLst/>
                <a:latin typeface="Fira Code" pitchFamily="49" charset="0"/>
                <a:ea typeface="Fira Code" pitchFamily="49" charset="0"/>
                <a:cs typeface="Fira Code" pitchFamily="49" charset="0"/>
              </a:rPr>
              <a:t>Objectives</a:t>
            </a:r>
            <a:r>
              <a:rPr lang="pt-BR" sz="1200" b="0" i="0" dirty="0">
                <a:solidFill>
                  <a:schemeClr val="bg1"/>
                </a:solidFill>
                <a:effectLst/>
                <a:latin typeface="Fira Code" pitchFamily="49" charset="0"/>
                <a:ea typeface="Fira Code" pitchFamily="49" charset="0"/>
                <a:cs typeface="Fira Code" pitchFamily="49" charset="0"/>
              </a:rPr>
              <a:t>), você está estabelecendo metas claras e específicas para o desempenho de um serviço. Esses objetivos devem ser mensuráveis e quantitativos, de modo que você possa avaliar o quão bem o serviço está funcionando.</a:t>
            </a:r>
          </a:p>
          <a:p>
            <a:pPr algn="just"/>
            <a:endParaRPr lang="pt-BR" sz="1200" dirty="0">
              <a:solidFill>
                <a:schemeClr val="bg1"/>
              </a:solidFill>
              <a:latin typeface="Fira Code" pitchFamily="49" charset="0"/>
              <a:ea typeface="Fira Code" pitchFamily="49" charset="0"/>
              <a:cs typeface="Fira Code" pitchFamily="49" charset="0"/>
            </a:endParaRPr>
          </a:p>
          <a:p>
            <a:pPr algn="just"/>
            <a:r>
              <a:rPr lang="pt-BR" sz="1200" dirty="0">
                <a:solidFill>
                  <a:schemeClr val="bg1"/>
                </a:solidFill>
                <a:latin typeface="Fira Code" pitchFamily="49" charset="0"/>
                <a:ea typeface="Fira Code" pitchFamily="49" charset="0"/>
                <a:cs typeface="Fira Code" pitchFamily="49" charset="0"/>
              </a:rPr>
              <a:t>Exemplos:</a:t>
            </a:r>
          </a:p>
          <a:p>
            <a:pPr algn="just"/>
            <a:endParaRPr lang="pt-BR" sz="1200" dirty="0">
              <a:solidFill>
                <a:schemeClr val="bg1"/>
              </a:solidFill>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Resposta:</a:t>
            </a:r>
            <a:r>
              <a:rPr lang="pt-BR" sz="1100" b="0" i="0" dirty="0">
                <a:solidFill>
                  <a:schemeClr val="bg1"/>
                </a:solidFill>
                <a:effectLst/>
                <a:latin typeface="Fira Code" pitchFamily="49" charset="0"/>
                <a:ea typeface="Fira Code" pitchFamily="49" charset="0"/>
                <a:cs typeface="Fira Code" pitchFamily="49" charset="0"/>
              </a:rPr>
              <a:t> Um SLO para o tempo de resposta pode ser definido, por exemplo, como "90% das solicitações de serviço devem ser respondidas em menos de 100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Disponibilidade:</a:t>
            </a:r>
            <a:r>
              <a:rPr lang="pt-BR" sz="1100" b="0" i="0" dirty="0">
                <a:solidFill>
                  <a:schemeClr val="bg1"/>
                </a:solidFill>
                <a:effectLst/>
                <a:latin typeface="Fira Code" pitchFamily="49" charset="0"/>
                <a:ea typeface="Fira Code" pitchFamily="49" charset="0"/>
                <a:cs typeface="Fira Code" pitchFamily="49" charset="0"/>
              </a:rPr>
              <a:t> Para um serviço online, um SLO de disponibilidade pode ser "O serviço deve estar disponível e funcional 99,9% do tempo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Latência:</a:t>
            </a:r>
            <a:r>
              <a:rPr lang="pt-BR" sz="1100" b="0" i="0" dirty="0">
                <a:solidFill>
                  <a:schemeClr val="bg1"/>
                </a:solidFill>
                <a:effectLst/>
                <a:latin typeface="Fira Code" pitchFamily="49" charset="0"/>
                <a:ea typeface="Fira Code" pitchFamily="49" charset="0"/>
                <a:cs typeface="Fira Code" pitchFamily="49" charset="0"/>
              </a:rPr>
              <a:t> Para um serviço de processamento de pagamentos, um SLO de latência poderia ser "A latência média de processamento de transações não deve exceder 50 milissegundos.”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Tempo de Atividade:</a:t>
            </a:r>
            <a:r>
              <a:rPr lang="pt-BR" sz="1100" b="0" i="0" dirty="0">
                <a:solidFill>
                  <a:schemeClr val="bg1"/>
                </a:solidFill>
                <a:effectLst/>
                <a:latin typeface="Fira Code" pitchFamily="49" charset="0"/>
                <a:ea typeface="Fira Code" pitchFamily="49" charset="0"/>
                <a:cs typeface="Fira Code" pitchFamily="49" charset="0"/>
              </a:rPr>
              <a:t> Para um serviço crítico, um SLO de tempo de atividade pode ser "O serviço não deve ficar inoperante por mais de 5 minutos consecutivos em um mês.”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Taxa de Erro:</a:t>
            </a:r>
            <a:r>
              <a:rPr lang="pt-BR" sz="1100" b="0" i="0" dirty="0">
                <a:solidFill>
                  <a:schemeClr val="bg1"/>
                </a:solidFill>
                <a:effectLst/>
                <a:latin typeface="Fira Code" pitchFamily="49" charset="0"/>
                <a:ea typeface="Fira Code" pitchFamily="49" charset="0"/>
                <a:cs typeface="Fira Code" pitchFamily="49" charset="0"/>
              </a:rPr>
              <a:t> Para um sistema de armazenamento de dados, um SLO de taxa de erro poderia ser "Menos de 0,1% das operações de leitura/gravação devem resultar em erros.”</a:t>
            </a:r>
          </a:p>
          <a:p>
            <a:pPr algn="l"/>
            <a:endParaRPr lang="pt-BR" sz="1100" b="0" i="0" dirty="0">
              <a:solidFill>
                <a:schemeClr val="bg1"/>
              </a:solidFill>
              <a:effectLst/>
              <a:latin typeface="Fira Code" pitchFamily="49" charset="0"/>
              <a:ea typeface="Fira Code" pitchFamily="49" charset="0"/>
              <a:cs typeface="Fira Code" pitchFamily="49" charset="0"/>
            </a:endParaRPr>
          </a:p>
          <a:p>
            <a:pPr algn="l"/>
            <a:r>
              <a:rPr lang="pt-BR" sz="1100" b="1" i="0" dirty="0">
                <a:solidFill>
                  <a:schemeClr val="bg1"/>
                </a:solidFill>
                <a:effectLst/>
                <a:latin typeface="Fira Code" pitchFamily="49" charset="0"/>
                <a:ea typeface="Fira Code" pitchFamily="49" charset="0"/>
                <a:cs typeface="Fira Code" pitchFamily="49" charset="0"/>
              </a:rPr>
              <a:t>Utilização de Recursos:</a:t>
            </a:r>
            <a:r>
              <a:rPr lang="pt-BR" sz="1100" b="0" i="0" dirty="0">
                <a:solidFill>
                  <a:schemeClr val="bg1"/>
                </a:solidFill>
                <a:effectLst/>
                <a:latin typeface="Fira Code" pitchFamily="49" charset="0"/>
                <a:ea typeface="Fira Code" pitchFamily="49" charset="0"/>
                <a:cs typeface="Fira Code" pitchFamily="49" charset="0"/>
              </a:rPr>
              <a:t> Para um ambiente de computação em nuvem, um SLO pode ser "A utilização média dos recursos não deve exceder 80% da capacidade disponível."</a:t>
            </a:r>
          </a:p>
          <a:p>
            <a:pPr algn="just"/>
            <a:endParaRPr lang="pt-BR" sz="900" b="0" i="0" dirty="0">
              <a:solidFill>
                <a:schemeClr val="bg1"/>
              </a:solidFill>
              <a:effectLst/>
              <a:latin typeface="Fira Code" pitchFamily="49" charset="0"/>
              <a:ea typeface="Fira Code" pitchFamily="49" charset="0"/>
              <a:cs typeface="Fira Code" pitchFamily="49" charset="0"/>
            </a:endParaRPr>
          </a:p>
          <a:p>
            <a:pPr algn="just"/>
            <a:endParaRPr lang="pt-BR" sz="900" dirty="0">
              <a:solidFill>
                <a:schemeClr val="bg1"/>
              </a:solidFill>
              <a:latin typeface="Fira Code" pitchFamily="49" charset="0"/>
              <a:ea typeface="Fira Code" pitchFamily="49" charset="0"/>
              <a:cs typeface="Fira Code" pitchFamily="49" charset="0"/>
            </a:endParaRPr>
          </a:p>
          <a:p>
            <a:pPr algn="l"/>
            <a:r>
              <a:rPr lang="pt-BR" sz="1200" b="1" i="0" dirty="0">
                <a:solidFill>
                  <a:srgbClr val="92D050"/>
                </a:solidFill>
                <a:effectLst/>
                <a:latin typeface="Fira Code" pitchFamily="49" charset="0"/>
                <a:ea typeface="Fira Code" pitchFamily="49" charset="0"/>
                <a:cs typeface="Fira Code" pitchFamily="49" charset="0"/>
              </a:rPr>
              <a:t>Lembre-se de que os </a:t>
            </a:r>
            <a:r>
              <a:rPr lang="pt-BR" sz="1200" b="1" i="0" dirty="0" err="1">
                <a:solidFill>
                  <a:srgbClr val="92D050"/>
                </a:solidFill>
                <a:effectLst/>
                <a:latin typeface="Fira Code" pitchFamily="49" charset="0"/>
                <a:ea typeface="Fira Code" pitchFamily="49" charset="0"/>
                <a:cs typeface="Fira Code" pitchFamily="49" charset="0"/>
              </a:rPr>
              <a:t>SLOs</a:t>
            </a:r>
            <a:r>
              <a:rPr lang="pt-BR" sz="1200" b="1" i="0" dirty="0">
                <a:solidFill>
                  <a:srgbClr val="92D050"/>
                </a:solidFill>
                <a:effectLst/>
                <a:latin typeface="Fira Code" pitchFamily="49" charset="0"/>
                <a:ea typeface="Fira Code" pitchFamily="49" charset="0"/>
                <a:cs typeface="Fira Code" pitchFamily="49" charset="0"/>
              </a:rPr>
              <a:t> devem ser definidos de acordo com as necessidades e expectativas dos clientes, bem como com as capacidades do sistema. Eles são uma parte fundamental da gestão de serviços e ajudam a medir o desempenho, identificar áreas de melhoria e manter a transparência na prestação de serviços.</a:t>
            </a:r>
          </a:p>
          <a:p>
            <a:br>
              <a:rPr lang="pt-BR" sz="1050" dirty="0"/>
            </a:br>
            <a:endParaRPr lang="pt-BR" sz="900"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012070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_exemplos em cenários reais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047536"/>
          </a:xfrm>
          <a:prstGeom prst="rect">
            <a:avLst/>
          </a:prstGeom>
          <a:noFill/>
        </p:spPr>
        <p:txBody>
          <a:bodyPr wrap="square" rtlCol="0">
            <a:spAutoFit/>
          </a:bodyPr>
          <a:lstStyle/>
          <a:p>
            <a:pPr algn="just"/>
            <a:r>
              <a:rPr lang="pt-BR" b="1" i="0" dirty="0">
                <a:solidFill>
                  <a:srgbClr val="92D050"/>
                </a:solidFill>
                <a:effectLst/>
                <a:latin typeface="Fira Code" pitchFamily="49" charset="0"/>
                <a:ea typeface="Fira Code" pitchFamily="49" charset="0"/>
                <a:cs typeface="Fira Code" pitchFamily="49" charset="0"/>
              </a:rPr>
              <a:t>E-Commerce:</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Tempo de Carregamento da Página:</a:t>
            </a:r>
            <a:r>
              <a:rPr lang="pt-BR" b="0" i="0" dirty="0">
                <a:solidFill>
                  <a:schemeClr val="bg1"/>
                </a:solidFill>
                <a:effectLst/>
                <a:latin typeface="Fira Code" pitchFamily="49" charset="0"/>
                <a:ea typeface="Fira Code" pitchFamily="49" charset="0"/>
                <a:cs typeface="Fira Code" pitchFamily="49" charset="0"/>
              </a:rPr>
              <a:t> "O tempo médio de carregamento das páginas do site deve ser inferior a 3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Carrinho de Compras:</a:t>
            </a:r>
            <a:r>
              <a:rPr lang="pt-BR" b="0" i="0" dirty="0">
                <a:solidFill>
                  <a:schemeClr val="bg1"/>
                </a:solidFill>
                <a:effectLst/>
                <a:latin typeface="Fira Code" pitchFamily="49" charset="0"/>
                <a:ea typeface="Fira Code" pitchFamily="49" charset="0"/>
                <a:cs typeface="Fira Code" pitchFamily="49" charset="0"/>
              </a:rPr>
              <a:t> "O carrinho de compras deve estar disponível 99% do tempo durante as horas de pico de compras."</a:t>
            </a:r>
          </a:p>
          <a:p>
            <a:pPr algn="just"/>
            <a:r>
              <a:rPr lang="pt-BR" b="1" i="0" dirty="0">
                <a:solidFill>
                  <a:schemeClr val="bg1"/>
                </a:solidFill>
                <a:effectLst/>
                <a:latin typeface="Fira Code" pitchFamily="49" charset="0"/>
                <a:ea typeface="Fira Code" pitchFamily="49" charset="0"/>
                <a:cs typeface="Fira Code" pitchFamily="49" charset="0"/>
              </a:rPr>
              <a:t>Taxa de Conclusão de Compra:</a:t>
            </a:r>
            <a:r>
              <a:rPr lang="pt-BR" b="0" i="0" dirty="0">
                <a:solidFill>
                  <a:schemeClr val="bg1"/>
                </a:solidFill>
                <a:effectLst/>
                <a:latin typeface="Fira Code" pitchFamily="49" charset="0"/>
                <a:ea typeface="Fira Code" pitchFamily="49" charset="0"/>
                <a:cs typeface="Fira Code" pitchFamily="49" charset="0"/>
              </a:rPr>
              <a:t> "A taxa de conclusão de compra deve ser de pelo menos 90% para os usuários que adicionaram produtos ao carrinho.”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Streaming de Vídeo:</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Resolução de Vídeo:</a:t>
            </a:r>
            <a:r>
              <a:rPr lang="pt-BR" b="0" i="0" dirty="0">
                <a:solidFill>
                  <a:schemeClr val="bg1"/>
                </a:solidFill>
                <a:effectLst/>
                <a:latin typeface="Fira Code" pitchFamily="49" charset="0"/>
                <a:ea typeface="Fira Code" pitchFamily="49" charset="0"/>
                <a:cs typeface="Fira Code" pitchFamily="49" charset="0"/>
              </a:rPr>
              <a:t> "95% dos usuários devem ser capazes de transmitir vídeos em qualidade HD (720p ou superior) sem interrupções."</a:t>
            </a:r>
          </a:p>
          <a:p>
            <a:pPr algn="just"/>
            <a:r>
              <a:rPr lang="pt-BR" b="1" i="0" dirty="0">
                <a:solidFill>
                  <a:schemeClr val="bg1"/>
                </a:solidFill>
                <a:effectLst/>
                <a:latin typeface="Fira Code" pitchFamily="49" charset="0"/>
                <a:ea typeface="Fira Code" pitchFamily="49" charset="0"/>
                <a:cs typeface="Fira Code" pitchFamily="49" charset="0"/>
              </a:rPr>
              <a:t>Tempo de Inicialização do Vídeo:</a:t>
            </a:r>
            <a:r>
              <a:rPr lang="pt-BR" b="0" i="0" dirty="0">
                <a:solidFill>
                  <a:schemeClr val="bg1"/>
                </a:solidFill>
                <a:effectLst/>
                <a:latin typeface="Fira Code" pitchFamily="49" charset="0"/>
                <a:ea typeface="Fira Code" pitchFamily="49" charset="0"/>
                <a:cs typeface="Fira Code" pitchFamily="49" charset="0"/>
              </a:rPr>
              <a:t> "O tempo médio de inicialização de um vídeo não deve exceder 2 segundos."</a:t>
            </a:r>
          </a:p>
          <a:p>
            <a:pPr algn="just"/>
            <a:r>
              <a:rPr lang="pt-BR" b="1" i="0" dirty="0">
                <a:solidFill>
                  <a:schemeClr val="bg1"/>
                </a:solidFill>
                <a:effectLst/>
                <a:latin typeface="Fira Code" pitchFamily="49" charset="0"/>
                <a:ea typeface="Fira Code" pitchFamily="49" charset="0"/>
                <a:cs typeface="Fira Code" pitchFamily="49" charset="0"/>
              </a:rPr>
              <a:t>Disponibilidade do Serviço:</a:t>
            </a:r>
            <a:r>
              <a:rPr lang="pt-BR" b="0" i="0" dirty="0">
                <a:solidFill>
                  <a:schemeClr val="bg1"/>
                </a:solidFill>
                <a:effectLst/>
                <a:latin typeface="Fira Code" pitchFamily="49" charset="0"/>
                <a:ea typeface="Fira Code" pitchFamily="49" charset="0"/>
                <a:cs typeface="Fira Code" pitchFamily="49" charset="0"/>
              </a:rPr>
              <a:t> "O serviço de streaming de vídeo deve estar disponível 99,9% do tempo em um mês.”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rgbClr val="92D050"/>
                </a:solidFill>
                <a:effectLst/>
                <a:latin typeface="Fira Code" pitchFamily="49" charset="0"/>
                <a:ea typeface="Fira Code" pitchFamily="49" charset="0"/>
                <a:cs typeface="Fira Code" pitchFamily="49" charset="0"/>
              </a:rPr>
              <a:t>Serviços em Nuvem:</a:t>
            </a:r>
            <a:endParaRPr lang="pt-BR" b="0" i="0" dirty="0">
              <a:solidFill>
                <a:srgbClr val="92D050"/>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Disponibilidade da Máquina Virtual:</a:t>
            </a:r>
            <a:r>
              <a:rPr lang="pt-BR" b="0" i="0" dirty="0">
                <a:solidFill>
                  <a:schemeClr val="bg1"/>
                </a:solidFill>
                <a:effectLst/>
                <a:latin typeface="Fira Code" pitchFamily="49" charset="0"/>
                <a:ea typeface="Fira Code" pitchFamily="49" charset="0"/>
                <a:cs typeface="Fira Code" pitchFamily="49" charset="0"/>
              </a:rPr>
              <a:t> "As máquinas virtuais devem estar disponíveis 99,95% do tempo durante o mês."</a:t>
            </a:r>
          </a:p>
          <a:p>
            <a:pPr algn="just"/>
            <a:r>
              <a:rPr lang="pt-BR" b="1" i="0" dirty="0">
                <a:solidFill>
                  <a:schemeClr val="bg1"/>
                </a:solidFill>
                <a:effectLst/>
                <a:latin typeface="Fira Code" pitchFamily="49" charset="0"/>
                <a:ea typeface="Fira Code" pitchFamily="49" charset="0"/>
                <a:cs typeface="Fira Code" pitchFamily="49" charset="0"/>
              </a:rPr>
              <a:t>Tempo de Resposta da API:</a:t>
            </a:r>
            <a:r>
              <a:rPr lang="pt-BR" b="0" i="0" dirty="0">
                <a:solidFill>
                  <a:schemeClr val="bg1"/>
                </a:solidFill>
                <a:effectLst/>
                <a:latin typeface="Fira Code" pitchFamily="49" charset="0"/>
                <a:ea typeface="Fira Code" pitchFamily="49" charset="0"/>
                <a:cs typeface="Fira Code" pitchFamily="49" charset="0"/>
              </a:rPr>
              <a:t> "O tempo médio de resposta da API não deve exceder 100 milissegundos."</a:t>
            </a:r>
          </a:p>
          <a:p>
            <a:pPr algn="just"/>
            <a:r>
              <a:rPr lang="pt-BR" b="1" i="0" dirty="0">
                <a:solidFill>
                  <a:schemeClr val="bg1"/>
                </a:solidFill>
                <a:effectLst/>
                <a:latin typeface="Fira Code" pitchFamily="49" charset="0"/>
                <a:ea typeface="Fira Code" pitchFamily="49" charset="0"/>
                <a:cs typeface="Fira Code" pitchFamily="49" charset="0"/>
              </a:rPr>
              <a:t>Recuperação de Desastres:</a:t>
            </a:r>
            <a:r>
              <a:rPr lang="pt-BR" b="0" i="0" dirty="0">
                <a:solidFill>
                  <a:schemeClr val="bg1"/>
                </a:solidFill>
                <a:effectLst/>
                <a:latin typeface="Fira Code" pitchFamily="49" charset="0"/>
                <a:ea typeface="Fira Code" pitchFamily="49" charset="0"/>
                <a:cs typeface="Fira Code" pitchFamily="49" charset="0"/>
              </a:rPr>
              <a:t> "Em caso de falha, o tempo de recuperação de desastres não deve exceder 4 horas."</a:t>
            </a:r>
          </a:p>
        </p:txBody>
      </p:sp>
    </p:spTree>
    <p:extLst>
      <p:ext uri="{BB962C8B-B14F-4D97-AF65-F5344CB8AC3E}">
        <p14:creationId xmlns:p14="http://schemas.microsoft.com/office/powerpoint/2010/main" val="379737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_medindo e </a:t>
            </a:r>
            <a:r>
              <a:rPr lang="pt-BR" b="1" dirty="0">
                <a:solidFill>
                  <a:srgbClr val="92D050"/>
                </a:solidFill>
                <a:latin typeface="Fira Code" pitchFamily="49" charset="0"/>
                <a:ea typeface="Fira Code" pitchFamily="49" charset="0"/>
                <a:cs typeface="Fira Code" pitchFamily="49" charset="0"/>
              </a:rPr>
              <a:t>monitorando os </a:t>
            </a:r>
            <a:r>
              <a:rPr lang="pt-BR" b="1" dirty="0" err="1">
                <a:solidFill>
                  <a:srgbClr val="92D050"/>
                </a:solidFill>
                <a:latin typeface="Fira Code" pitchFamily="49" charset="0"/>
                <a:ea typeface="Fira Code" pitchFamily="49" charset="0"/>
                <a:cs typeface="Fira Code" pitchFamily="49" charset="0"/>
              </a:rPr>
              <a:t>SLOs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3323987"/>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é uma parte crítica da gestão de serviços para garantir que o serviço atenda às metas de desempenho estabelecidas.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Métodos para Medir o Desempenho do Serviço:</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Métricas de Desempenho:</a:t>
            </a:r>
            <a:r>
              <a:rPr lang="pt-BR" b="0" i="0" dirty="0">
                <a:solidFill>
                  <a:schemeClr val="bg1"/>
                </a:solidFill>
                <a:effectLst/>
                <a:latin typeface="Fira Code" pitchFamily="49" charset="0"/>
                <a:ea typeface="Fira Code" pitchFamily="49" charset="0"/>
                <a:cs typeface="Fira Code" pitchFamily="49" charset="0"/>
              </a:rPr>
              <a:t> Identifique as métricas chave que estão alinhadas com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pode incluir tempos de resposta, disponibilidade, latência, taxa de erro e outros indicadores de qualidade relevantes para o seu serviço.</a:t>
            </a:r>
          </a:p>
          <a:p>
            <a:pPr algn="just"/>
            <a:r>
              <a:rPr lang="pt-BR" b="1" i="0" dirty="0">
                <a:solidFill>
                  <a:schemeClr val="bg1"/>
                </a:solidFill>
                <a:effectLst/>
                <a:latin typeface="Fira Code" pitchFamily="49" charset="0"/>
                <a:ea typeface="Fira Code" pitchFamily="49" charset="0"/>
                <a:cs typeface="Fira Code" pitchFamily="49" charset="0"/>
              </a:rPr>
              <a:t>Testes de Carga:</a:t>
            </a:r>
            <a:r>
              <a:rPr lang="pt-BR" b="0" i="0" dirty="0">
                <a:solidFill>
                  <a:schemeClr val="bg1"/>
                </a:solidFill>
                <a:effectLst/>
                <a:latin typeface="Fira Code" pitchFamily="49" charset="0"/>
                <a:ea typeface="Fira Code" pitchFamily="49" charset="0"/>
                <a:cs typeface="Fira Code" pitchFamily="49" charset="0"/>
              </a:rPr>
              <a:t> Realize testes de carga para avaliar como o serviço se comporta sob condições de uso intensivo. Isso ajuda a entender o desempenho em situações de pico.</a:t>
            </a:r>
          </a:p>
          <a:p>
            <a:pPr algn="just"/>
            <a:r>
              <a:rPr lang="pt-BR" b="1" i="0" dirty="0">
                <a:solidFill>
                  <a:schemeClr val="bg1"/>
                </a:solidFill>
                <a:effectLst/>
                <a:latin typeface="Fira Code" pitchFamily="49" charset="0"/>
                <a:ea typeface="Fira Code" pitchFamily="49" charset="0"/>
                <a:cs typeface="Fira Code" pitchFamily="49" charset="0"/>
              </a:rPr>
              <a:t>Monitoramento em Tempo Real:</a:t>
            </a:r>
            <a:r>
              <a:rPr lang="pt-BR" b="0" i="0" dirty="0">
                <a:solidFill>
                  <a:schemeClr val="bg1"/>
                </a:solidFill>
                <a:effectLst/>
                <a:latin typeface="Fira Code" pitchFamily="49" charset="0"/>
                <a:ea typeface="Fira Code" pitchFamily="49" charset="0"/>
                <a:cs typeface="Fira Code" pitchFamily="49" charset="0"/>
              </a:rPr>
              <a:t> Implemente monitoramento em tempo real para rastrear constantemente o desempenho do serviço e as métricas relevantes.</a:t>
            </a:r>
          </a:p>
          <a:p>
            <a:pPr algn="just"/>
            <a:r>
              <a:rPr lang="pt-BR" b="1" i="0" dirty="0">
                <a:solidFill>
                  <a:schemeClr val="bg1"/>
                </a:solidFill>
                <a:effectLst/>
                <a:latin typeface="Fira Code" pitchFamily="49" charset="0"/>
                <a:ea typeface="Fira Code" pitchFamily="49" charset="0"/>
                <a:cs typeface="Fira Code" pitchFamily="49" charset="0"/>
              </a:rPr>
              <a:t>Análise de Registros (Logs):</a:t>
            </a:r>
            <a:r>
              <a:rPr lang="pt-BR" b="0" i="0" dirty="0">
                <a:solidFill>
                  <a:schemeClr val="bg1"/>
                </a:solidFill>
                <a:effectLst/>
                <a:latin typeface="Fira Code" pitchFamily="49" charset="0"/>
                <a:ea typeface="Fira Code" pitchFamily="49" charset="0"/>
                <a:cs typeface="Fira Code" pitchFamily="49" charset="0"/>
              </a:rPr>
              <a:t> Analise registros de eventos e registros de servidor para identificar problemas e tendências de desempenho.</a:t>
            </a:r>
          </a:p>
        </p:txBody>
      </p:sp>
    </p:spTree>
    <p:extLst>
      <p:ext uri="{BB962C8B-B14F-4D97-AF65-F5344CB8AC3E}">
        <p14:creationId xmlns:p14="http://schemas.microsoft.com/office/powerpoint/2010/main" val="3755982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4616648"/>
          </a:xfrm>
          <a:prstGeom prst="rect">
            <a:avLst/>
          </a:prstGeom>
          <a:noFill/>
        </p:spPr>
        <p:txBody>
          <a:bodyPr wrap="square" rtlCol="0">
            <a:spAutoFit/>
          </a:bodyPr>
          <a:lstStyle/>
          <a:p>
            <a:pPr algn="just"/>
            <a:r>
              <a:rPr lang="pt-BR" b="1" i="0" dirty="0" err="1">
                <a:solidFill>
                  <a:schemeClr val="bg1"/>
                </a:solidFill>
                <a:effectLst/>
                <a:latin typeface="Fira Code" pitchFamily="49" charset="0"/>
                <a:ea typeface="Fira Code" pitchFamily="49" charset="0"/>
                <a:cs typeface="Fira Code" pitchFamily="49" charset="0"/>
              </a:rPr>
              <a:t>Prometheus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código aberto para monitoramento e alertas que coleta e armazena métricas de sistemas e serviços.</a:t>
            </a:r>
          </a:p>
          <a:p>
            <a:pPr algn="just"/>
            <a:r>
              <a:rPr lang="pt-BR" b="1" i="0" dirty="0" err="1">
                <a:solidFill>
                  <a:schemeClr val="bg1"/>
                </a:solidFill>
                <a:effectLst/>
                <a:latin typeface="Fira Code" pitchFamily="49" charset="0"/>
                <a:ea typeface="Fira Code" pitchFamily="49" charset="0"/>
                <a:cs typeface="Fira Code" pitchFamily="49" charset="0"/>
              </a:rPr>
              <a:t>Grafana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que funciona bem com </a:t>
            </a:r>
            <a:r>
              <a:rPr lang="pt-BR" b="0" i="0" dirty="0" err="1">
                <a:solidFill>
                  <a:schemeClr val="bg1"/>
                </a:solidFill>
                <a:effectLst/>
                <a:latin typeface="Fira Code" pitchFamily="49" charset="0"/>
                <a:ea typeface="Fira Code" pitchFamily="49" charset="0"/>
                <a:cs typeface="Fira Code" pitchFamily="49" charset="0"/>
              </a:rPr>
              <a:t>Prometheus</a:t>
            </a:r>
            <a:r>
              <a:rPr lang="pt-BR" b="0" i="0" dirty="0">
                <a:solidFill>
                  <a:schemeClr val="bg1"/>
                </a:solidFill>
                <a:effectLst/>
                <a:latin typeface="Fira Code" pitchFamily="49" charset="0"/>
                <a:ea typeface="Fira Code" pitchFamily="49" charset="0"/>
                <a:cs typeface="Fira Code" pitchFamily="49" charset="0"/>
              </a:rPr>
              <a:t> e outros sistemas de monitoramento, permitindo a criação de painéis de visualização de métricas.</a:t>
            </a:r>
          </a:p>
          <a:p>
            <a:pPr algn="just"/>
            <a:r>
              <a:rPr lang="pt-BR" b="1" i="0" dirty="0">
                <a:solidFill>
                  <a:schemeClr val="bg1"/>
                </a:solidFill>
                <a:effectLst/>
                <a:latin typeface="Fira Code" pitchFamily="49" charset="0"/>
                <a:ea typeface="Fira Code" pitchFamily="49" charset="0"/>
                <a:cs typeface="Fira Code" pitchFamily="49" charset="0"/>
              </a:rPr>
              <a:t>New </a:t>
            </a:r>
            <a:r>
              <a:rPr lang="pt-BR" b="1" i="0" dirty="0" err="1">
                <a:solidFill>
                  <a:schemeClr val="bg1"/>
                </a:solidFill>
                <a:effectLst/>
                <a:latin typeface="Fira Code" pitchFamily="49" charset="0"/>
                <a:ea typeface="Fira Code" pitchFamily="49" charset="0"/>
                <a:cs typeface="Fira Code" pitchFamily="49" charset="0"/>
              </a:rPr>
              <a:t>Relic</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ferramenta de monitoramento de aplicativos e infraestrutura que oferece visibilidade abrangente sobre o desempenho de aplicativos.</a:t>
            </a:r>
          </a:p>
          <a:p>
            <a:pPr algn="just"/>
            <a:r>
              <a:rPr lang="pt-BR" b="1" i="0" dirty="0" err="1">
                <a:solidFill>
                  <a:schemeClr val="bg1"/>
                </a:solidFill>
                <a:effectLst/>
                <a:latin typeface="Fira Code" pitchFamily="49" charset="0"/>
                <a:ea typeface="Fira Code" pitchFamily="49" charset="0"/>
                <a:cs typeface="Fira Code" pitchFamily="49" charset="0"/>
              </a:rPr>
              <a:t>Datadog</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plataforma de monitoramento e análise que integra monitoramento de métricas, rastreamento de solicitações, registros e muito mais.</a:t>
            </a:r>
          </a:p>
          <a:p>
            <a:pPr algn="just"/>
            <a:r>
              <a:rPr lang="pt-BR" b="1" i="0" dirty="0">
                <a:solidFill>
                  <a:schemeClr val="bg1"/>
                </a:solidFill>
                <a:effectLst/>
                <a:latin typeface="Fira Code" pitchFamily="49" charset="0"/>
                <a:ea typeface="Fira Code" pitchFamily="49" charset="0"/>
                <a:cs typeface="Fira Code" pitchFamily="49" charset="0"/>
              </a:rPr>
              <a:t>ELK </a:t>
            </a:r>
            <a:r>
              <a:rPr lang="pt-BR" b="1" i="0" dirty="0" err="1">
                <a:solidFill>
                  <a:schemeClr val="bg1"/>
                </a:solidFill>
                <a:effectLst/>
                <a:latin typeface="Fira Code" pitchFamily="49" charset="0"/>
                <a:ea typeface="Fira Code" pitchFamily="49" charset="0"/>
                <a:cs typeface="Fira Code" pitchFamily="49" charset="0"/>
              </a:rPr>
              <a:t>Stack</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Elasticsearch</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Logstash</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Kibana</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Uma combinação de ferramentas para coletar, processar e visualizar registros de eventos.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Estabelecendo Alertas e Notificações: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err="1">
                <a:solidFill>
                  <a:schemeClr val="bg1"/>
                </a:solidFill>
                <a:effectLst/>
                <a:latin typeface="Fira Code" pitchFamily="49" charset="0"/>
                <a:ea typeface="Fira Code" pitchFamily="49" charset="0"/>
                <a:cs typeface="Fira Code" pitchFamily="49" charset="0"/>
              </a:rPr>
              <a:t>Thresholds</a:t>
            </a:r>
            <a:r>
              <a:rPr lang="pt-BR" b="1" i="0" dirty="0">
                <a:solidFill>
                  <a:schemeClr val="bg1"/>
                </a:solidFill>
                <a:effectLst/>
                <a:latin typeface="Fira Code" pitchFamily="49" charset="0"/>
                <a:ea typeface="Fira Code" pitchFamily="49" charset="0"/>
                <a:cs typeface="Fira Code" pitchFamily="49" charset="0"/>
              </a:rPr>
              <a:t> (Limites):</a:t>
            </a:r>
            <a:r>
              <a:rPr lang="pt-BR" b="0" i="0" dirty="0">
                <a:solidFill>
                  <a:schemeClr val="bg1"/>
                </a:solidFill>
                <a:effectLst/>
                <a:latin typeface="Fira Code" pitchFamily="49" charset="0"/>
                <a:ea typeface="Fira Code" pitchFamily="49" charset="0"/>
                <a:cs typeface="Fira Code" pitchFamily="49" charset="0"/>
              </a:rPr>
              <a:t> Defina limites para suas métricas, indicando os valores que, quando ultrapassados, acionarão alertas. Por exemplo, um tempo de resposta acima de 500ms pode acionar um alerta.</a:t>
            </a:r>
          </a:p>
          <a:p>
            <a:pPr algn="just"/>
            <a:r>
              <a:rPr lang="pt-BR" b="1" i="0" dirty="0">
                <a:solidFill>
                  <a:schemeClr val="bg1"/>
                </a:solidFill>
                <a:effectLst/>
                <a:latin typeface="Fira Code" pitchFamily="49" charset="0"/>
                <a:ea typeface="Fira Code" pitchFamily="49" charset="0"/>
                <a:cs typeface="Fira Code" pitchFamily="49" charset="0"/>
              </a:rPr>
              <a:t>Notificações:</a:t>
            </a:r>
            <a:r>
              <a:rPr lang="pt-BR" b="0" i="0" dirty="0">
                <a:solidFill>
                  <a:schemeClr val="bg1"/>
                </a:solidFill>
                <a:effectLst/>
                <a:latin typeface="Fira Code" pitchFamily="49" charset="0"/>
                <a:ea typeface="Fira Code" pitchFamily="49" charset="0"/>
                <a:cs typeface="Fira Code" pitchFamily="49" charset="0"/>
              </a:rPr>
              <a:t> Configure sistemas de notificação para alertar a equipe de operações quando os limites são ultrapassados. Isso pode incluir e-mails, mensagens de texto, mensagens instantâneas ou integrações com ferramentas de comunicação em equipe.</a:t>
            </a:r>
          </a:p>
          <a:p>
            <a:pPr algn="just"/>
            <a:r>
              <a:rPr lang="pt-BR" b="1" i="0" dirty="0">
                <a:solidFill>
                  <a:schemeClr val="bg1"/>
                </a:solidFill>
                <a:effectLst/>
                <a:latin typeface="Fira Code" pitchFamily="49" charset="0"/>
                <a:ea typeface="Fira Code" pitchFamily="49" charset="0"/>
                <a:cs typeface="Fira Code" pitchFamily="49" charset="0"/>
              </a:rPr>
              <a:t>Gravidade dos Alertas:</a:t>
            </a:r>
            <a:r>
              <a:rPr lang="pt-BR" b="0" i="0" dirty="0">
                <a:solidFill>
                  <a:schemeClr val="bg1"/>
                </a:solidFill>
                <a:effectLst/>
                <a:latin typeface="Fira Code" pitchFamily="49" charset="0"/>
                <a:ea typeface="Fira Code" pitchFamily="49" charset="0"/>
                <a:cs typeface="Fira Code" pitchFamily="49" charset="0"/>
              </a:rPr>
              <a:t> Classifique os alertas com base na gravidade, para que a equipe possa priorizar e responder adequadamente.</a:t>
            </a:r>
          </a:p>
        </p:txBody>
      </p:sp>
    </p:spTree>
    <p:extLst>
      <p:ext uri="{BB962C8B-B14F-4D97-AF65-F5344CB8AC3E}">
        <p14:creationId xmlns:p14="http://schemas.microsoft.com/office/powerpoint/2010/main" val="1996937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_ferramentas de monitoramento</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52322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hlinkClick r:id="rId3"/>
              </a:rPr>
              <a:t>https://play.grafana.org/d/000000012/grafana-play-home?orgId=1</a:t>
            </a:r>
            <a:endParaRPr lang="pt-BR" b="0" i="0" dirty="0">
              <a:solidFill>
                <a:schemeClr val="bg1"/>
              </a:solidFill>
              <a:effectLst/>
              <a:latin typeface="Fira Code" pitchFamily="49" charset="0"/>
              <a:ea typeface="Fira Code" pitchFamily="49" charset="0"/>
              <a:cs typeface="Fira Code" pitchFamily="49" charset="0"/>
            </a:endParaRP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55288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1" i="0" dirty="0">
                <a:solidFill>
                  <a:srgbClr val="92D050"/>
                </a:solidFill>
                <a:effectLst/>
                <a:latin typeface="Fira Code" pitchFamily="49" charset="0"/>
                <a:ea typeface="Fira Code" pitchFamily="49" charset="0"/>
                <a:cs typeface="Fira Code" pitchFamily="49" charset="0"/>
              </a:rPr>
              <a:t>_importância da coleta de dados confiáveis</a:t>
            </a:r>
            <a:endParaRPr sz="1100" b="1" dirty="0">
              <a:solidFill>
                <a:srgbClr val="92D050"/>
              </a:solidFill>
              <a:latin typeface="Fira Code" pitchFamily="49" charset="0"/>
              <a:ea typeface="Fira Code" pitchFamily="49" charset="0"/>
              <a:cs typeface="Fira Code" pitchFamily="49" charset="0"/>
              <a:sym typeface="Ubuntu Light"/>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8322" y="89193"/>
            <a:ext cx="8861394" cy="2462213"/>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Importância da Coleta de Dados Confiáveis:</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 coleta de dados confiáveis é fundamental para medir e monitorar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de forma eficaz. Dados imprecisos ou não confiáveis podem levar a decisões errôneas e a falta de visibilidade sobre o desempenho do serviço. Portanto, é essencial:</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Garantir que os sistemas de monitoramento estejam funcionando corretamente e coletando dados precisos.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Manter registros históricos de desempenho para identificar tendências e anomalias.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Realizar auditorias regulares para verificar a integridade dos dados.</a:t>
            </a:r>
          </a:p>
          <a:p>
            <a:pPr algn="just">
              <a:buFont typeface="Arial" panose="020B0604020202020204" pitchFamily="34" charset="0"/>
              <a:buChar char="•"/>
            </a:pPr>
            <a:r>
              <a:rPr lang="pt-BR" b="0" i="0" dirty="0">
                <a:solidFill>
                  <a:schemeClr val="bg1"/>
                </a:solidFill>
                <a:effectLst/>
                <a:latin typeface="Fira Code" pitchFamily="49" charset="0"/>
                <a:ea typeface="Fira Code" pitchFamily="49" charset="0"/>
                <a:cs typeface="Fira Code" pitchFamily="49" charset="0"/>
              </a:rPr>
              <a:t>Estabelecer padrões de qualidade de dados para garantir a precisão e a consistência das informações coletadas.</a:t>
            </a:r>
          </a:p>
        </p:txBody>
      </p:sp>
    </p:spTree>
    <p:extLst>
      <p:ext uri="{BB962C8B-B14F-4D97-AF65-F5344CB8AC3E}">
        <p14:creationId xmlns:p14="http://schemas.microsoft.com/office/powerpoint/2010/main" val="2402200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_relação entre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2246769"/>
          </a:xfrm>
          <a:prstGeom prst="rect">
            <a:avLst/>
          </a:prstGeom>
          <a:noFill/>
        </p:spPr>
        <p:txBody>
          <a:bodyPr wrap="square" rtlCol="0">
            <a:spAutoFit/>
          </a:bodyPr>
          <a:lstStyle/>
          <a:p>
            <a:pPr marL="457200" lvl="1" algn="just"/>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(Service </a:t>
            </a:r>
            <a:r>
              <a:rPr lang="pt-BR" b="1" i="0" dirty="0" err="1">
                <a:solidFill>
                  <a:schemeClr val="bg1"/>
                </a:solidFill>
                <a:effectLst/>
                <a:latin typeface="Fira Code" pitchFamily="49" charset="0"/>
                <a:ea typeface="Fira Code" pitchFamily="49" charset="0"/>
                <a:cs typeface="Fira Code" pitchFamily="49" charset="0"/>
              </a:rPr>
              <a:t>Level</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Objectives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métricas internas que descrevem as metas de desempenho do serviço. Eles são usados pela equipe que opera o serviço para medir e melhorar a qualidade do serviço.</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r>
              <a:rPr lang="pt-BR" b="0" i="0" dirty="0">
                <a:solidFill>
                  <a:schemeClr val="bg1"/>
                </a:solidFill>
                <a:effectLst/>
                <a:latin typeface="Fira Code" pitchFamily="49" charset="0"/>
                <a:ea typeface="Fira Code" pitchFamily="49" charset="0"/>
                <a:cs typeface="Fira Code" pitchFamily="49" charset="0"/>
              </a:rPr>
              <a:t>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incluem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como parte do acordo, mas também contêm elementos contratuais e legais que estabelecem as condições sob as quais o serviço é fornecido.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são as metas de desempenho que o provedor do serviço concorda em atender de acordo com o SLA.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são um documento mais abrangente que estabelece as bases para a relação entre o provedor de serviços e o cliente.</a:t>
            </a:r>
          </a:p>
        </p:txBody>
      </p:sp>
    </p:spTree>
    <p:extLst>
      <p:ext uri="{BB962C8B-B14F-4D97-AF65-F5344CB8AC3E}">
        <p14:creationId xmlns:p14="http://schemas.microsoft.com/office/powerpoint/2010/main" val="997307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_importância da comunicação com o cliente e as partes interessadas</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3539430"/>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comunicação eficaz com clientes e partes interessadas desempenha um papel crucial na gestão de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Isso inclui:</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Transparência:</a:t>
            </a:r>
            <a:r>
              <a:rPr lang="pt-BR" b="0" i="0" dirty="0">
                <a:solidFill>
                  <a:schemeClr val="bg1"/>
                </a:solidFill>
                <a:effectLst/>
                <a:latin typeface="Fira Code" pitchFamily="49" charset="0"/>
                <a:ea typeface="Fira Code" pitchFamily="49" charset="0"/>
                <a:cs typeface="Fira Code" pitchFamily="49" charset="0"/>
              </a:rPr>
              <a:t> Comunicar claramente os termos do SLA e as metas de desempenho aos clientes para que eles saibam o que esperar.</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Atualização Regular:</a:t>
            </a:r>
            <a:r>
              <a:rPr lang="pt-BR" b="0" i="0" dirty="0">
                <a:solidFill>
                  <a:schemeClr val="bg1"/>
                </a:solidFill>
                <a:effectLst/>
                <a:latin typeface="Fira Code" pitchFamily="49" charset="0"/>
                <a:ea typeface="Fira Code" pitchFamily="49" charset="0"/>
                <a:cs typeface="Fira Code" pitchFamily="49" charset="0"/>
              </a:rPr>
              <a:t> Manter os clientes informados sobre o desempenho do serviço e as métricas de SLO, seja por meio de relatórios regulares ou de painéis de controle em tempo real.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Feedback:</a:t>
            </a:r>
            <a:r>
              <a:rPr lang="pt-BR" b="0" i="0" dirty="0">
                <a:solidFill>
                  <a:schemeClr val="bg1"/>
                </a:solidFill>
                <a:effectLst/>
                <a:latin typeface="Fira Code" pitchFamily="49" charset="0"/>
                <a:ea typeface="Fira Code" pitchFamily="49" charset="0"/>
                <a:cs typeface="Fira Code" pitchFamily="49" charset="0"/>
              </a:rPr>
              <a:t> Encorajar os clientes a fornecer feedback sobre a qualidade do serviço e usar esse feedback para melhorar continuamente.</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Comunicação em Casos de Não Cumprimento:</a:t>
            </a:r>
            <a:r>
              <a:rPr lang="pt-BR" b="0" i="0" dirty="0">
                <a:solidFill>
                  <a:schemeClr val="bg1"/>
                </a:solidFill>
                <a:effectLst/>
                <a:latin typeface="Fira Code" pitchFamily="49" charset="0"/>
                <a:ea typeface="Fira Code" pitchFamily="49" charset="0"/>
                <a:cs typeface="Fira Code" pitchFamily="49" charset="0"/>
              </a:rPr>
              <a:t> Se o provedor de serviços não cumprir um SLO ou SLA, é fundamental comunicar prontamente o cliente, explicar a situação e detalhar as ações corretivas que serão tomadas.</a:t>
            </a:r>
          </a:p>
        </p:txBody>
      </p:sp>
    </p:spTree>
    <p:extLst>
      <p:ext uri="{BB962C8B-B14F-4D97-AF65-F5344CB8AC3E}">
        <p14:creationId xmlns:p14="http://schemas.microsoft.com/office/powerpoint/2010/main" val="142400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Google Shape;60;p14">
            <a:extLst>
              <a:ext uri="{FF2B5EF4-FFF2-40B4-BE49-F238E27FC236}">
                <a16:creationId xmlns:a16="http://schemas.microsoft.com/office/drawing/2014/main" id="{7EE1D3E6-EB50-4C4B-CC89-86910B3222E4}"/>
              </a:ext>
            </a:extLst>
          </p:cNvPr>
          <p:cNvSpPr txBox="1"/>
          <p:nvPr/>
        </p:nvSpPr>
        <p:spPr>
          <a:xfrm>
            <a:off x="240550" y="138175"/>
            <a:ext cx="20553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dirty="0">
                <a:solidFill>
                  <a:srgbClr val="A6F750"/>
                </a:solidFill>
                <a:latin typeface="Fira Code" pitchFamily="49" charset="0"/>
                <a:ea typeface="Fira Code" pitchFamily="49" charset="0"/>
                <a:cs typeface="Fira Code" pitchFamily="49" charset="0"/>
                <a:sym typeface="Ubuntu Light"/>
              </a:rPr>
              <a:t>_combinados</a:t>
            </a:r>
          </a:p>
        </p:txBody>
      </p:sp>
      <p:sp>
        <p:nvSpPr>
          <p:cNvPr id="2" name="CaixaDeTexto 1">
            <a:extLst>
              <a:ext uri="{FF2B5EF4-FFF2-40B4-BE49-F238E27FC236}">
                <a16:creationId xmlns:a16="http://schemas.microsoft.com/office/drawing/2014/main" id="{98DAEBEE-0AFC-A7D5-B86B-36F6BA6B362B}"/>
              </a:ext>
            </a:extLst>
          </p:cNvPr>
          <p:cNvSpPr txBox="1"/>
          <p:nvPr/>
        </p:nvSpPr>
        <p:spPr>
          <a:xfrm>
            <a:off x="2266336" y="1907702"/>
            <a:ext cx="4611328" cy="1384995"/>
          </a:xfrm>
          <a:prstGeom prst="rect">
            <a:avLst/>
          </a:prstGeom>
          <a:noFill/>
        </p:spPr>
        <p:txBody>
          <a:bodyPr wrap="square">
            <a:spAutoFit/>
          </a:bodyPr>
          <a:lstStyle/>
          <a:p>
            <a:r>
              <a:rPr lang="pt-BR" dirty="0">
                <a:solidFill>
                  <a:schemeClr val="bg1"/>
                </a:solidFill>
              </a:rPr>
              <a:t>Listas de exercício para fixação SIM porém flexíveis</a:t>
            </a:r>
          </a:p>
          <a:p>
            <a:r>
              <a:rPr lang="pt-BR" dirty="0">
                <a:solidFill>
                  <a:schemeClr val="bg1"/>
                </a:solidFill>
              </a:rPr>
              <a:t>Disponibilizadas no </a:t>
            </a:r>
            <a:r>
              <a:rPr lang="pt-BR" dirty="0" err="1">
                <a:solidFill>
                  <a:schemeClr val="bg1"/>
                </a:solidFill>
              </a:rPr>
              <a:t>github</a:t>
            </a:r>
            <a:endParaRPr lang="pt-BR" dirty="0">
              <a:solidFill>
                <a:schemeClr val="bg1"/>
              </a:solidFill>
            </a:endParaRPr>
          </a:p>
          <a:p>
            <a:endParaRPr lang="pt-BR" dirty="0">
              <a:solidFill>
                <a:schemeClr val="bg1"/>
              </a:solidFill>
            </a:endParaRPr>
          </a:p>
          <a:p>
            <a:r>
              <a:rPr lang="pt-BR" dirty="0">
                <a:solidFill>
                  <a:schemeClr val="bg1"/>
                </a:solidFill>
              </a:rPr>
              <a:t>Trabalho em grupo, dividir em sala e deixar as alunas fazendo e evoluindo com o tema</a:t>
            </a:r>
          </a:p>
          <a:p>
            <a:endParaRPr lang="pt-BR" dirty="0">
              <a:solidFill>
                <a:schemeClr val="bg1"/>
              </a:solidFill>
            </a:endParaRPr>
          </a:p>
        </p:txBody>
      </p:sp>
    </p:spTree>
    <p:extLst>
      <p:ext uri="{BB962C8B-B14F-4D97-AF65-F5344CB8AC3E}">
        <p14:creationId xmlns:p14="http://schemas.microsoft.com/office/powerpoint/2010/main" val="427301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738664"/>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A implementação bem-sucedida de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Objectives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(Service </a:t>
            </a:r>
            <a:r>
              <a:rPr lang="pt-BR" b="0" i="0" dirty="0" err="1">
                <a:solidFill>
                  <a:schemeClr val="bg1"/>
                </a:solidFill>
                <a:effectLst/>
                <a:latin typeface="Fira Code" pitchFamily="49" charset="0"/>
                <a:ea typeface="Fira Code" pitchFamily="49" charset="0"/>
                <a:cs typeface="Fira Code" pitchFamily="49" charset="0"/>
              </a:rPr>
              <a:t>Level</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Agreements</a:t>
            </a:r>
            <a:r>
              <a:rPr lang="pt-BR" b="0" i="0" dirty="0">
                <a:solidFill>
                  <a:schemeClr val="bg1"/>
                </a:solidFill>
                <a:effectLst/>
                <a:latin typeface="Fira Code" pitchFamily="49" charset="0"/>
                <a:ea typeface="Fira Code" pitchFamily="49" charset="0"/>
                <a:cs typeface="Fira Code" pitchFamily="49" charset="0"/>
              </a:rPr>
              <a:t>) requer um planejamento cuidadoso e envolvimento de várias equipes.</a:t>
            </a:r>
          </a:p>
        </p:txBody>
      </p:sp>
    </p:spTree>
    <p:extLst>
      <p:ext uri="{BB962C8B-B14F-4D97-AF65-F5344CB8AC3E}">
        <p14:creationId xmlns:p14="http://schemas.microsoft.com/office/powerpoint/2010/main" val="251359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Definir Objetivos e Métricas Claras: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as metas de desempenho que são importantes para seus clientes e negócios. Essas metas se tornarão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Estabeleça métricas específicas e quantificáveis para medir o desempenho em relação a esses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algn="just"/>
            <a:r>
              <a:rPr lang="pt-BR" b="1" i="0" dirty="0">
                <a:solidFill>
                  <a:schemeClr val="bg1"/>
                </a:solidFill>
                <a:effectLst/>
                <a:latin typeface="Fira Code" pitchFamily="49" charset="0"/>
                <a:ea typeface="Fira Code" pitchFamily="49" charset="0"/>
                <a:cs typeface="Fira Code" pitchFamily="49" charset="0"/>
              </a:rPr>
              <a:t>Identificar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Identifique todas as partes interessadas, incluindo clientes, equipes de operações, equipes de desenvolvimento e gerentes de projeto.</a:t>
            </a:r>
          </a:p>
          <a:p>
            <a:pPr algn="just"/>
            <a:r>
              <a:rPr lang="pt-BR" b="1" i="0" dirty="0">
                <a:solidFill>
                  <a:schemeClr val="bg1"/>
                </a:solidFill>
                <a:effectLst/>
                <a:latin typeface="Fira Code" pitchFamily="49" charset="0"/>
                <a:ea typeface="Fira Code" pitchFamily="49" charset="0"/>
                <a:cs typeface="Fira Code" pitchFamily="49" charset="0"/>
              </a:rPr>
              <a:t>Criar Documentação dos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Documente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em um SLA formal, que inclua metas de desempenho, prazos, responsabilidades, penalidades e recompensas, se aplicável.</a:t>
            </a:r>
          </a:p>
          <a:p>
            <a:pPr algn="just"/>
            <a:r>
              <a:rPr lang="pt-BR" b="1" i="0" dirty="0">
                <a:solidFill>
                  <a:schemeClr val="bg1"/>
                </a:solidFill>
                <a:effectLst/>
                <a:latin typeface="Fira Code" pitchFamily="49" charset="0"/>
                <a:ea typeface="Fira Code" pitchFamily="49" charset="0"/>
                <a:cs typeface="Fira Code" pitchFamily="49" charset="0"/>
              </a:rPr>
              <a:t>Comunicar com as Partes Interessadas: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Comunique os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às partes interessadas, garantindo que todos tenham um entendimento claro dos compromissos e expectativas.</a:t>
            </a:r>
          </a:p>
          <a:p>
            <a:pPr algn="just"/>
            <a:r>
              <a:rPr lang="pt-BR" b="1" i="0" dirty="0">
                <a:solidFill>
                  <a:schemeClr val="bg1"/>
                </a:solidFill>
                <a:effectLst/>
                <a:latin typeface="Fira Code" pitchFamily="49" charset="0"/>
                <a:ea typeface="Fira Code" pitchFamily="49" charset="0"/>
                <a:cs typeface="Fira Code" pitchFamily="49" charset="0"/>
              </a:rPr>
              <a:t>Envolvimento das Equipes de Operações e Desenvolvimento: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Traga as equipes de operações e desenvolvimento para o processo, pois elas são responsáveis pela implementação e manutenção dos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operações devem configurar ferramentas de monitoramento para rastrear métricas de desempenho.</a:t>
            </a:r>
          </a:p>
          <a:p>
            <a:pPr marL="457200" lvl="1" algn="just"/>
            <a:r>
              <a:rPr lang="pt-BR" b="0" i="0" dirty="0">
                <a:solidFill>
                  <a:schemeClr val="bg1"/>
                </a:solidFill>
                <a:effectLst/>
                <a:latin typeface="Fira Code" pitchFamily="49" charset="0"/>
                <a:ea typeface="Fira Code" pitchFamily="49" charset="0"/>
                <a:cs typeface="Fira Code" pitchFamily="49" charset="0"/>
              </a:rPr>
              <a:t>As equipes de desenvolvimento devem garantir que as alterações de código e novas funcionalidades sejam projetadas para atender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872969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_implementando </a:t>
            </a:r>
            <a:r>
              <a:rPr lang="pt-BR" b="1" i="0" dirty="0" err="1">
                <a:solidFill>
                  <a:srgbClr val="92D050"/>
                </a:solidFill>
                <a:effectLst/>
                <a:latin typeface="Fira Code" pitchFamily="49" charset="0"/>
                <a:ea typeface="Fira Code" pitchFamily="49" charset="0"/>
                <a:cs typeface="Fira Code" pitchFamily="49" charset="0"/>
              </a:rPr>
              <a:t>SLOs</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SLAs</a:t>
            </a:r>
            <a:r>
              <a:rPr lang="pt-BR" b="1" i="0" dirty="0">
                <a:solidFill>
                  <a:srgbClr val="92D050"/>
                </a:solidFill>
                <a:effectLst/>
                <a:latin typeface="Fira Code" pitchFamily="49" charset="0"/>
                <a:ea typeface="Fira Code" pitchFamily="49" charset="0"/>
                <a:cs typeface="Fira Code" pitchFamily="49" charset="0"/>
              </a:rPr>
              <a:t> na Prática</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185761"/>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Implementar Monitoramento em Tempo Real:</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Configure sistemas de monitoramento em tempo real para coletar dados de desempenho, como tempo de resposta, disponibilidade, latência, entre outros.</a:t>
            </a:r>
          </a:p>
          <a:p>
            <a:pPr marL="457200" lvl="1" algn="just"/>
            <a:r>
              <a:rPr lang="pt-BR" b="0" i="0" dirty="0">
                <a:solidFill>
                  <a:schemeClr val="bg1"/>
                </a:solidFill>
                <a:effectLst/>
                <a:latin typeface="Fira Code" pitchFamily="49" charset="0"/>
                <a:ea typeface="Fira Code" pitchFamily="49" charset="0"/>
                <a:cs typeface="Fira Code" pitchFamily="49" charset="0"/>
              </a:rPr>
              <a:t>Configure alertas que notificarão as equipes quando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estiverem em risco de não serem atendidos.</a:t>
            </a:r>
          </a:p>
          <a:p>
            <a:pPr algn="just"/>
            <a:r>
              <a:rPr lang="pt-BR" b="1" i="0" dirty="0">
                <a:solidFill>
                  <a:schemeClr val="bg1"/>
                </a:solidFill>
                <a:effectLst/>
                <a:latin typeface="Fira Code" pitchFamily="49" charset="0"/>
                <a:ea typeface="Fira Code" pitchFamily="49" charset="0"/>
                <a:cs typeface="Fira Code" pitchFamily="49" charset="0"/>
              </a:rPr>
              <a:t>Atribuir Responsabilidades: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Defina claramente as responsabilidades dentro de sua organização para garantir que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sejam monitorados e cumpridos.</a:t>
            </a:r>
          </a:p>
          <a:p>
            <a:pPr algn="just"/>
            <a:r>
              <a:rPr lang="pt-BR" b="1" i="0" dirty="0">
                <a:solidFill>
                  <a:schemeClr val="bg1"/>
                </a:solidFill>
                <a:effectLst/>
                <a:latin typeface="Fira Code" pitchFamily="49" charset="0"/>
                <a:ea typeface="Fira Code" pitchFamily="49" charset="0"/>
                <a:cs typeface="Fira Code" pitchFamily="49" charset="0"/>
              </a:rPr>
              <a:t>Coletar Dados e Medir o Desempenho:</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Comece a coletar dados de desempenho de acordo com 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registre-os de forma organizada.</a:t>
            </a:r>
          </a:p>
          <a:p>
            <a:pPr algn="just"/>
            <a:r>
              <a:rPr lang="pt-BR" b="1" i="0" dirty="0">
                <a:solidFill>
                  <a:schemeClr val="bg1"/>
                </a:solidFill>
                <a:effectLst/>
                <a:latin typeface="Fira Code" pitchFamily="49" charset="0"/>
                <a:ea typeface="Fira Code" pitchFamily="49" charset="0"/>
                <a:cs typeface="Fira Code" pitchFamily="49" charset="0"/>
              </a:rPr>
              <a:t>Avaliar o Desempenho e Tomar Ações Corretivas:</a:t>
            </a:r>
            <a:endParaRPr lang="pt-BR" b="0" i="0" dirty="0">
              <a:solidFill>
                <a:schemeClr val="bg1"/>
              </a:solidFill>
              <a:effectLst/>
              <a:latin typeface="Fira Code" pitchFamily="49" charset="0"/>
              <a:ea typeface="Fira Code" pitchFamily="49" charset="0"/>
              <a:cs typeface="Fira Code" pitchFamily="49" charset="0"/>
            </a:endParaRPr>
          </a:p>
          <a:p>
            <a:pPr marL="457200" lvl="1" algn="just"/>
            <a:r>
              <a:rPr lang="pt-BR" b="0" i="0" dirty="0">
                <a:solidFill>
                  <a:schemeClr val="bg1"/>
                </a:solidFill>
                <a:effectLst/>
                <a:latin typeface="Fira Code" pitchFamily="49" charset="0"/>
                <a:ea typeface="Fira Code" pitchFamily="49" charset="0"/>
                <a:cs typeface="Fira Code" pitchFamily="49" charset="0"/>
              </a:rPr>
              <a:t>Avalie regularmente o desempenho em relação aos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a:t>
            </a:r>
          </a:p>
          <a:p>
            <a:pPr marL="457200" lvl="1" algn="just"/>
            <a:r>
              <a:rPr lang="pt-BR" b="0" i="0" dirty="0">
                <a:solidFill>
                  <a:schemeClr val="bg1"/>
                </a:solidFill>
                <a:effectLst/>
                <a:latin typeface="Fira Code" pitchFamily="49" charset="0"/>
                <a:ea typeface="Fira Code" pitchFamily="49" charset="0"/>
                <a:cs typeface="Fira Code" pitchFamily="49" charset="0"/>
              </a:rPr>
              <a:t>Se houver desvios, identifique as causas raiz e tome medidas corretivas para melhorar o desempenho.</a:t>
            </a:r>
          </a:p>
          <a:p>
            <a:pPr algn="just"/>
            <a:r>
              <a:rPr lang="pt-BR" b="1" i="0" dirty="0">
                <a:solidFill>
                  <a:schemeClr val="bg1"/>
                </a:solidFill>
                <a:effectLst/>
                <a:latin typeface="Fira Code" pitchFamily="49" charset="0"/>
                <a:ea typeface="Fira Code" pitchFamily="49" charset="0"/>
                <a:cs typeface="Fira Code" pitchFamily="49" charset="0"/>
              </a:rPr>
              <a:t>Iterar e Ajustar </a:t>
            </a:r>
            <a:r>
              <a:rPr lang="pt-BR" b="1" i="0" dirty="0" err="1">
                <a:solidFill>
                  <a:schemeClr val="bg1"/>
                </a:solidFill>
                <a:effectLst/>
                <a:latin typeface="Fira Code" pitchFamily="49" charset="0"/>
                <a:ea typeface="Fira Code" pitchFamily="49" charset="0"/>
                <a:cs typeface="Fira Code" pitchFamily="49" charset="0"/>
              </a:rPr>
              <a:t>SLOs</a:t>
            </a:r>
            <a:r>
              <a:rPr lang="pt-BR" b="1" i="0" dirty="0">
                <a:solidFill>
                  <a:schemeClr val="bg1"/>
                </a:solidFill>
                <a:effectLst/>
                <a:latin typeface="Fira Code" pitchFamily="49" charset="0"/>
                <a:ea typeface="Fira Code" pitchFamily="49" charset="0"/>
                <a:cs typeface="Fira Code" pitchFamily="49" charset="0"/>
              </a:rPr>
              <a:t> e </a:t>
            </a:r>
            <a:r>
              <a:rPr lang="pt-BR" b="1" i="0" dirty="0" err="1">
                <a:solidFill>
                  <a:schemeClr val="bg1"/>
                </a:solidFill>
                <a:effectLst/>
                <a:latin typeface="Fira Code" pitchFamily="49" charset="0"/>
                <a:ea typeface="Fira Code" pitchFamily="49" charset="0"/>
                <a:cs typeface="Fira Code" pitchFamily="49" charset="0"/>
              </a:rPr>
              <a:t>SLAs</a:t>
            </a:r>
            <a:r>
              <a:rPr lang="pt-BR" b="1" i="0" dirty="0">
                <a:solidFill>
                  <a:schemeClr val="bg1"/>
                </a:solidFill>
                <a:effectLst/>
                <a:latin typeface="Fira Code" pitchFamily="49" charset="0"/>
                <a:ea typeface="Fira Code" pitchFamily="49" charset="0"/>
                <a:cs typeface="Fira Code" pitchFamily="49" charset="0"/>
              </a:rPr>
              <a:t>:</a:t>
            </a:r>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Esteja disposto a iterar e ajustar seus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à medida que as necessidades dos clientes mudam ou à medida que o serviço evolui.</a:t>
            </a:r>
          </a:p>
        </p:txBody>
      </p:sp>
    </p:spTree>
    <p:extLst>
      <p:ext uri="{BB962C8B-B14F-4D97-AF65-F5344CB8AC3E}">
        <p14:creationId xmlns:p14="http://schemas.microsoft.com/office/powerpoint/2010/main" val="3187507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_exercício em grupo </a:t>
            </a: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1600438"/>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Escolham um serviço digital que utilizam com frequência (por exemplo, um serviço de streaming, uma plataforma de comércio eletrônico, um serviço de hospedagem na web) e discutam e definam </a:t>
            </a:r>
            <a:r>
              <a:rPr lang="pt-BR" b="0" i="0" dirty="0" err="1">
                <a:solidFill>
                  <a:schemeClr val="bg1"/>
                </a:solidFill>
                <a:effectLst/>
                <a:latin typeface="Fira Code" pitchFamily="49" charset="0"/>
                <a:ea typeface="Fira Code" pitchFamily="49" charset="0"/>
                <a:cs typeface="Fira Code" pitchFamily="49" charset="0"/>
              </a:rPr>
              <a:t>SLOs</a:t>
            </a:r>
            <a:r>
              <a:rPr lang="pt-BR" b="0" i="0" dirty="0">
                <a:solidFill>
                  <a:schemeClr val="bg1"/>
                </a:solidFill>
                <a:effectLst/>
                <a:latin typeface="Fira Code" pitchFamily="49" charset="0"/>
                <a:ea typeface="Fira Code" pitchFamily="49" charset="0"/>
                <a:cs typeface="Fira Code" pitchFamily="49" charset="0"/>
              </a:rPr>
              <a:t> e </a:t>
            </a:r>
            <a:r>
              <a:rPr lang="pt-BR" b="0" i="0" dirty="0" err="1">
                <a:solidFill>
                  <a:schemeClr val="bg1"/>
                </a:solidFill>
                <a:effectLst/>
                <a:latin typeface="Fira Code" pitchFamily="49" charset="0"/>
                <a:ea typeface="Fira Code" pitchFamily="49" charset="0"/>
                <a:cs typeface="Fira Code" pitchFamily="49" charset="0"/>
              </a:rPr>
              <a:t>SLAs</a:t>
            </a:r>
            <a:r>
              <a:rPr lang="pt-BR" b="0" i="0" dirty="0">
                <a:solidFill>
                  <a:schemeClr val="bg1"/>
                </a:solidFill>
                <a:effectLst/>
                <a:latin typeface="Fira Code" pitchFamily="49" charset="0"/>
                <a:ea typeface="Fira Code" pitchFamily="49" charset="0"/>
                <a:cs typeface="Fira Code" pitchFamily="49" charset="0"/>
              </a:rPr>
              <a:t> para esse serviço. </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Vocês devem considerar métricas como disponibilidade, latência e taxa de erro. Em seguida, discutam como essas métricas podem afetar a experiência do usuário e como a empresa pode garantir que esses objetivos sejam atendidos.</a:t>
            </a:r>
          </a:p>
        </p:txBody>
      </p:sp>
    </p:spTree>
    <p:extLst>
      <p:ext uri="{BB962C8B-B14F-4D97-AF65-F5344CB8AC3E}">
        <p14:creationId xmlns:p14="http://schemas.microsoft.com/office/powerpoint/2010/main" val="344826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5047536"/>
          </a:xfrm>
          <a:prstGeom prst="rect">
            <a:avLst/>
          </a:prstGeom>
          <a:noFill/>
        </p:spPr>
        <p:txBody>
          <a:bodyPr wrap="square" rtlCol="0">
            <a:spAutoFit/>
          </a:bodyPr>
          <a:lstStyle/>
          <a:p>
            <a:pPr algn="just"/>
            <a:r>
              <a:rPr lang="pt-BR" b="0" i="0" dirty="0">
                <a:solidFill>
                  <a:schemeClr val="bg1"/>
                </a:solidFill>
                <a:effectLst/>
                <a:latin typeface="Fira Code" pitchFamily="49" charset="0"/>
                <a:ea typeface="Fira Code" pitchFamily="49" charset="0"/>
                <a:cs typeface="Fira Code" pitchFamily="49" charset="0"/>
              </a:rPr>
              <a:t>O CMM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e o CMMI (</a:t>
            </a:r>
            <a:r>
              <a:rPr lang="pt-BR" b="0" i="0" dirty="0" err="1">
                <a:solidFill>
                  <a:schemeClr val="bg1"/>
                </a:solidFill>
                <a:effectLst/>
                <a:latin typeface="Fira Code" pitchFamily="49" charset="0"/>
                <a:ea typeface="Fira Code" pitchFamily="49" charset="0"/>
                <a:cs typeface="Fira Code" pitchFamily="49" charset="0"/>
              </a:rPr>
              <a:t>Capability</a:t>
            </a:r>
            <a:r>
              <a:rPr lang="pt-BR" b="0" i="0" dirty="0">
                <a:solidFill>
                  <a:schemeClr val="bg1"/>
                </a:solidFill>
                <a:effectLst/>
                <a:latin typeface="Fira Code" pitchFamily="49" charset="0"/>
                <a:ea typeface="Fira Code" pitchFamily="49" charset="0"/>
                <a:cs typeface="Fira Code" pitchFamily="49" charset="0"/>
              </a:rPr>
              <a:t> </a:t>
            </a:r>
            <a:r>
              <a:rPr lang="pt-BR" b="0" i="0" dirty="0" err="1">
                <a:solidFill>
                  <a:schemeClr val="bg1"/>
                </a:solidFill>
                <a:effectLst/>
                <a:latin typeface="Fira Code" pitchFamily="49" charset="0"/>
                <a:ea typeface="Fira Code" pitchFamily="49" charset="0"/>
                <a:cs typeface="Fira Code" pitchFamily="49" charset="0"/>
              </a:rPr>
              <a:t>Maturity</a:t>
            </a:r>
            <a:r>
              <a:rPr lang="pt-BR" b="0" i="0" dirty="0">
                <a:solidFill>
                  <a:schemeClr val="bg1"/>
                </a:solidFill>
                <a:effectLst/>
                <a:latin typeface="Fira Code" pitchFamily="49" charset="0"/>
                <a:ea typeface="Fira Code" pitchFamily="49" charset="0"/>
                <a:cs typeface="Fira Code" pitchFamily="49" charset="0"/>
              </a:rPr>
              <a:t> Model </a:t>
            </a:r>
            <a:r>
              <a:rPr lang="pt-BR" b="0" i="0" dirty="0" err="1">
                <a:solidFill>
                  <a:schemeClr val="bg1"/>
                </a:solidFill>
                <a:effectLst/>
                <a:latin typeface="Fira Code" pitchFamily="49" charset="0"/>
                <a:ea typeface="Fira Code" pitchFamily="49" charset="0"/>
                <a:cs typeface="Fira Code" pitchFamily="49" charset="0"/>
              </a:rPr>
              <a:t>Integration</a:t>
            </a:r>
            <a:r>
              <a:rPr lang="pt-BR" b="0" i="0" dirty="0">
                <a:solidFill>
                  <a:schemeClr val="bg1"/>
                </a:solidFill>
                <a:effectLst/>
                <a:latin typeface="Fira Code" pitchFamily="49" charset="0"/>
                <a:ea typeface="Fira Code" pitchFamily="49" charset="0"/>
                <a:cs typeface="Fira Code" pitchFamily="49" charset="0"/>
              </a:rPr>
              <a:t>) são modelos de maturidade de processos que foram desenvolvidos para avaliar e melhorar a capacidade e maturidade dos processos de uma organização. Ambos os modelos são amplamente utilizados na indústria de software e em outras áreas de engenharia, mas o CMMI é uma evolução do CMM, abordando suas limitações e fornecendo um conjunto mais abrangente de práticas recomendadas.</a:t>
            </a: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CMM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 foi desenvolvido pela </a:t>
            </a:r>
            <a:r>
              <a:rPr lang="pt-BR" b="0" i="0" dirty="0" err="1">
                <a:solidFill>
                  <a:schemeClr val="bg1"/>
                </a:solidFill>
                <a:effectLst/>
                <a:latin typeface="Fira Code" pitchFamily="49" charset="0"/>
                <a:ea typeface="Fira Code" pitchFamily="49" charset="0"/>
                <a:cs typeface="Fira Code" pitchFamily="49" charset="0"/>
              </a:rPr>
              <a:t>Rand</a:t>
            </a:r>
            <a:r>
              <a:rPr lang="pt-BR" b="0" i="0" dirty="0">
                <a:solidFill>
                  <a:schemeClr val="bg1"/>
                </a:solidFill>
                <a:effectLst/>
                <a:latin typeface="Fira Code" pitchFamily="49" charset="0"/>
                <a:ea typeface="Fira Code" pitchFamily="49" charset="0"/>
                <a:cs typeface="Fira Code" pitchFamily="49" charset="0"/>
              </a:rPr>
              <a:t> Corporation na década de 1980, em parceria com o Departamento de Defesa dos Estados Unidos. Inicialmente, era focado em avaliar a maturidade dos processos de desenvolvimento de software em contratos de defesa.</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 possui cinco níveis de maturidade, que vão do nível 1 (inicial) ao nível 5 (otimizado). Cada nível representa um estágio de maturidade crescente dos processos, com práticas específicas associadas a cada um.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objetivo do CMM é ajudar as organizações a melhorar a qualidade e a eficiência dos processos de desenvolvimento de software, definindo metas de maturidade e fornecendo diretrizes para alcançá-las.</a:t>
            </a:r>
          </a:p>
          <a:p>
            <a:pPr algn="just"/>
            <a:r>
              <a:rPr lang="pt-BR" b="1" i="0" dirty="0">
                <a:solidFill>
                  <a:schemeClr val="bg1"/>
                </a:solidFill>
                <a:effectLst/>
                <a:latin typeface="Fira Code" pitchFamily="49" charset="0"/>
                <a:ea typeface="Fira Code" pitchFamily="49" charset="0"/>
                <a:cs typeface="Fira Code" pitchFamily="49" charset="0"/>
              </a:rPr>
              <a:t>Limitações</a:t>
            </a:r>
            <a:r>
              <a:rPr lang="pt-BR" b="0" i="0" dirty="0">
                <a:solidFill>
                  <a:schemeClr val="bg1"/>
                </a:solidFill>
                <a:effectLst/>
                <a:latin typeface="Fira Code" pitchFamily="49" charset="0"/>
                <a:ea typeface="Fira Code" pitchFamily="49" charset="0"/>
                <a:cs typeface="Fira Code" pitchFamily="49" charset="0"/>
              </a:rPr>
              <a:t>: O CMM foi criticado por sua abordagem focada apenas no desenvolvimento de software, o que o tornou menos relevante para organizações que precisavam avaliar processos em outras áreas.</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91692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3" y="-430857"/>
            <a:ext cx="8775433" cy="400079"/>
          </a:xfrm>
          <a:prstGeom prst="rect">
            <a:avLst/>
          </a:prstGeom>
          <a:noFill/>
          <a:ln>
            <a:noFill/>
          </a:ln>
        </p:spPr>
        <p:txBody>
          <a:bodyPr spcFirstLastPara="1" wrap="square" lIns="91425" tIns="91425" rIns="91425" bIns="91425" anchor="t" anchorCtr="0">
            <a:spAutoFit/>
          </a:bodyPr>
          <a:lstStyle/>
          <a:p>
            <a:pPr algn="just"/>
            <a:r>
              <a:rPr lang="pt-BR" b="1" i="0" dirty="0">
                <a:solidFill>
                  <a:srgbClr val="92D050"/>
                </a:solidFill>
                <a:effectLst/>
                <a:latin typeface="Fira Code" pitchFamily="49" charset="0"/>
                <a:ea typeface="Fira Code" pitchFamily="49" charset="0"/>
                <a:cs typeface="Fira Code" pitchFamily="49" charset="0"/>
              </a:rPr>
              <a:t>_</a:t>
            </a:r>
            <a:r>
              <a:rPr lang="pt-BR" b="1" i="0" dirty="0" err="1">
                <a:solidFill>
                  <a:srgbClr val="92D050"/>
                </a:solidFill>
                <a:effectLst/>
                <a:latin typeface="Fira Code" pitchFamily="49" charset="0"/>
                <a:ea typeface="Fira Code" pitchFamily="49" charset="0"/>
                <a:cs typeface="Fira Code" pitchFamily="49" charset="0"/>
              </a:rPr>
              <a:t>cmm</a:t>
            </a:r>
            <a:r>
              <a:rPr lang="pt-BR" b="1" i="0" dirty="0">
                <a:solidFill>
                  <a:srgbClr val="92D050"/>
                </a:solidFill>
                <a:effectLst/>
                <a:latin typeface="Fira Code" pitchFamily="49" charset="0"/>
                <a:ea typeface="Fira Code" pitchFamily="49" charset="0"/>
                <a:cs typeface="Fira Code" pitchFamily="49" charset="0"/>
              </a:rPr>
              <a:t> e </a:t>
            </a:r>
            <a:r>
              <a:rPr lang="pt-BR" b="1" i="0" dirty="0" err="1">
                <a:solidFill>
                  <a:srgbClr val="92D050"/>
                </a:solidFill>
                <a:effectLst/>
                <a:latin typeface="Fira Code" pitchFamily="49" charset="0"/>
                <a:ea typeface="Fira Code" pitchFamily="49" charset="0"/>
                <a:cs typeface="Fira Code" pitchFamily="49" charset="0"/>
              </a:rPr>
              <a:t>cmmi</a:t>
            </a:r>
            <a:endParaRPr lang="pt-BR" b="1" i="0" dirty="0">
              <a:solidFill>
                <a:srgbClr val="92D050"/>
              </a:solidFill>
              <a:effectLst/>
              <a:latin typeface="Fira Code" pitchFamily="49" charset="0"/>
              <a:ea typeface="Fira Code" pitchFamily="49" charset="0"/>
              <a:cs typeface="Fira Code" pitchFamily="49" charset="0"/>
            </a:endParaRPr>
          </a:p>
        </p:txBody>
      </p:sp>
      <p:sp>
        <p:nvSpPr>
          <p:cNvPr id="4" name="CaixaDeTexto 3">
            <a:extLst>
              <a:ext uri="{FF2B5EF4-FFF2-40B4-BE49-F238E27FC236}">
                <a16:creationId xmlns:a16="http://schemas.microsoft.com/office/drawing/2014/main" id="{295FF418-E6F1-7720-8F42-EA6F8D9E2672}"/>
              </a:ext>
            </a:extLst>
          </p:cNvPr>
          <p:cNvSpPr txBox="1"/>
          <p:nvPr/>
        </p:nvSpPr>
        <p:spPr>
          <a:xfrm>
            <a:off x="92141" y="162345"/>
            <a:ext cx="8959716" cy="4832092"/>
          </a:xfrm>
          <a:prstGeom prst="rect">
            <a:avLst/>
          </a:prstGeom>
          <a:noFill/>
        </p:spPr>
        <p:txBody>
          <a:bodyPr wrap="square" rtlCol="0">
            <a:spAutoFit/>
          </a:bodyPr>
          <a:lstStyle/>
          <a:p>
            <a:pPr algn="just"/>
            <a:r>
              <a:rPr lang="pt-BR" b="1" i="0" dirty="0">
                <a:solidFill>
                  <a:schemeClr val="bg1"/>
                </a:solidFill>
                <a:effectLst/>
                <a:latin typeface="Fira Code" pitchFamily="49" charset="0"/>
                <a:ea typeface="Fira Code" pitchFamily="49" charset="0"/>
                <a:cs typeface="Fira Code" pitchFamily="49" charset="0"/>
              </a:rPr>
              <a:t>CMMI (</a:t>
            </a:r>
            <a:r>
              <a:rPr lang="pt-BR" b="1" i="0" dirty="0" err="1">
                <a:solidFill>
                  <a:schemeClr val="bg1"/>
                </a:solidFill>
                <a:effectLst/>
                <a:latin typeface="Fira Code" pitchFamily="49" charset="0"/>
                <a:ea typeface="Fira Code" pitchFamily="49" charset="0"/>
                <a:cs typeface="Fira Code" pitchFamily="49" charset="0"/>
              </a:rPr>
              <a:t>Capability</a:t>
            </a:r>
            <a:r>
              <a:rPr lang="pt-BR" b="1" i="0" dirty="0">
                <a:solidFill>
                  <a:schemeClr val="bg1"/>
                </a:solidFill>
                <a:effectLst/>
                <a:latin typeface="Fira Code" pitchFamily="49" charset="0"/>
                <a:ea typeface="Fira Code" pitchFamily="49" charset="0"/>
                <a:cs typeface="Fira Code" pitchFamily="49" charset="0"/>
              </a:rPr>
              <a:t> </a:t>
            </a:r>
            <a:r>
              <a:rPr lang="pt-BR" b="1" i="0" dirty="0" err="1">
                <a:solidFill>
                  <a:schemeClr val="bg1"/>
                </a:solidFill>
                <a:effectLst/>
                <a:latin typeface="Fira Code" pitchFamily="49" charset="0"/>
                <a:ea typeface="Fira Code" pitchFamily="49" charset="0"/>
                <a:cs typeface="Fira Code" pitchFamily="49" charset="0"/>
              </a:rPr>
              <a:t>Maturity</a:t>
            </a:r>
            <a:r>
              <a:rPr lang="pt-BR" b="1" i="0" dirty="0">
                <a:solidFill>
                  <a:schemeClr val="bg1"/>
                </a:solidFill>
                <a:effectLst/>
                <a:latin typeface="Fira Code" pitchFamily="49" charset="0"/>
                <a:ea typeface="Fira Code" pitchFamily="49" charset="0"/>
                <a:cs typeface="Fira Code" pitchFamily="49" charset="0"/>
              </a:rPr>
              <a:t> Model </a:t>
            </a:r>
            <a:r>
              <a:rPr lang="pt-BR" b="1" i="0" dirty="0" err="1">
                <a:solidFill>
                  <a:schemeClr val="bg1"/>
                </a:solidFill>
                <a:effectLst/>
                <a:latin typeface="Fira Code" pitchFamily="49" charset="0"/>
                <a:ea typeface="Fira Code" pitchFamily="49" charset="0"/>
                <a:cs typeface="Fira Code" pitchFamily="49" charset="0"/>
              </a:rPr>
              <a:t>Integration</a:t>
            </a:r>
            <a:r>
              <a:rPr lang="pt-BR" b="1" i="0" dirty="0">
                <a:solidFill>
                  <a:schemeClr val="bg1"/>
                </a:solidFill>
                <a:effectLst/>
                <a:latin typeface="Fira Code" pitchFamily="49" charset="0"/>
                <a:ea typeface="Fira Code" pitchFamily="49" charset="0"/>
                <a:cs typeface="Fira Code" pitchFamily="49" charset="0"/>
              </a:rPr>
              <a:t>)</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Origem</a:t>
            </a:r>
            <a:r>
              <a:rPr lang="pt-BR" b="0" i="0" dirty="0">
                <a:solidFill>
                  <a:schemeClr val="bg1"/>
                </a:solidFill>
                <a:effectLst/>
                <a:latin typeface="Fira Code" pitchFamily="49" charset="0"/>
                <a:ea typeface="Fira Code" pitchFamily="49" charset="0"/>
                <a:cs typeface="Fira Code" pitchFamily="49" charset="0"/>
              </a:rPr>
              <a:t>: O CMMI é uma evolução do CMM e foi desenvolvido para abordar as limitações do modelo anterior. Foi lançado no início dos anos 2000 e é mantido pelo Instituto de Engenheiros Eletricistas e Eletrônicos (IEEE).</a:t>
            </a:r>
          </a:p>
          <a:p>
            <a:pPr algn="just"/>
            <a:r>
              <a:rPr lang="pt-BR" b="1" i="0" dirty="0">
                <a:solidFill>
                  <a:schemeClr val="bg1"/>
                </a:solidFill>
                <a:effectLst/>
                <a:latin typeface="Fira Code" pitchFamily="49" charset="0"/>
                <a:ea typeface="Fira Code" pitchFamily="49" charset="0"/>
                <a:cs typeface="Fira Code" pitchFamily="49" charset="0"/>
              </a:rPr>
              <a:t>Estrutura</a:t>
            </a:r>
            <a:r>
              <a:rPr lang="pt-BR" b="0" i="0" dirty="0">
                <a:solidFill>
                  <a:schemeClr val="bg1"/>
                </a:solidFill>
                <a:effectLst/>
                <a:latin typeface="Fira Code" pitchFamily="49" charset="0"/>
                <a:ea typeface="Fira Code" pitchFamily="49" charset="0"/>
                <a:cs typeface="Fira Code" pitchFamily="49" charset="0"/>
              </a:rPr>
              <a:t>: O CMMI possui múltiplas áreas de processo que abrangem não apenas o desenvolvimento de software, mas também áreas como engenharia de sistemas, aquisição e gerenciamento de projetos. Ele também inclui a ideia de "níveis de maturidade", semelhantes aos do CMM.</a:t>
            </a:r>
          </a:p>
          <a:p>
            <a:pPr algn="just"/>
            <a:r>
              <a:rPr lang="pt-BR" b="1" i="0" dirty="0">
                <a:solidFill>
                  <a:schemeClr val="bg1"/>
                </a:solidFill>
                <a:effectLst/>
                <a:latin typeface="Fira Code" pitchFamily="49" charset="0"/>
                <a:ea typeface="Fira Code" pitchFamily="49" charset="0"/>
                <a:cs typeface="Fira Code" pitchFamily="49" charset="0"/>
              </a:rPr>
              <a:t>Objetivo</a:t>
            </a:r>
            <a:r>
              <a:rPr lang="pt-BR" b="0" i="0" dirty="0">
                <a:solidFill>
                  <a:schemeClr val="bg1"/>
                </a:solidFill>
                <a:effectLst/>
                <a:latin typeface="Fira Code" pitchFamily="49" charset="0"/>
                <a:ea typeface="Fira Code" pitchFamily="49" charset="0"/>
                <a:cs typeface="Fira Code" pitchFamily="49" charset="0"/>
              </a:rPr>
              <a:t>: O CMMI visa fornecer um modelo mais abrangente para avaliação e melhoria de processos em várias disciplinas de engenharia. Ele permite que as organizações integrem e melhorem seus processos em toda a empresa.</a:t>
            </a:r>
          </a:p>
          <a:p>
            <a:pPr algn="just"/>
            <a:r>
              <a:rPr lang="pt-BR" b="1" i="0" dirty="0">
                <a:solidFill>
                  <a:schemeClr val="bg1"/>
                </a:solidFill>
                <a:effectLst/>
                <a:latin typeface="Fira Code" pitchFamily="49" charset="0"/>
                <a:ea typeface="Fira Code" pitchFamily="49" charset="0"/>
                <a:cs typeface="Fira Code" pitchFamily="49" charset="0"/>
              </a:rPr>
              <a:t>Vantagens</a:t>
            </a:r>
            <a:r>
              <a:rPr lang="pt-BR" b="0" i="0" dirty="0">
                <a:solidFill>
                  <a:schemeClr val="bg1"/>
                </a:solidFill>
                <a:effectLst/>
                <a:latin typeface="Fira Code" pitchFamily="49" charset="0"/>
                <a:ea typeface="Fira Code" pitchFamily="49" charset="0"/>
                <a:cs typeface="Fira Code" pitchFamily="49" charset="0"/>
              </a:rPr>
              <a:t>: O CMMI é mais flexível e adaptável do que o CMM, tornando-se relevante para uma variedade de setores e disciplinas além do desenvolvimento de software. Ele enfatiza a melhoria contínua e a integração de processos em toda a organização.</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r>
              <a:rPr lang="pt-BR" b="0" i="0" dirty="0">
                <a:solidFill>
                  <a:schemeClr val="bg1"/>
                </a:solidFill>
                <a:effectLst/>
                <a:latin typeface="Fira Code" pitchFamily="49" charset="0"/>
                <a:ea typeface="Fira Code" pitchFamily="49" charset="0"/>
                <a:cs typeface="Fira Code" pitchFamily="49" charset="0"/>
              </a:rPr>
              <a:t>Ambos os modelos, CMM e CMMI, são valiosos para organizações que desejam avaliar e melhorar seus processos. A escolha entre eles depende dos objetivos e da natureza das atividades da organização. O CMMI é geralmente preferido por sua flexibilidade e amplitude, enquanto o CMM é mais específico para o desenvolvimento de software.</a:t>
            </a:r>
          </a:p>
        </p:txBody>
      </p:sp>
    </p:spTree>
    <p:extLst>
      <p:ext uri="{BB962C8B-B14F-4D97-AF65-F5344CB8AC3E}">
        <p14:creationId xmlns:p14="http://schemas.microsoft.com/office/powerpoint/2010/main" val="1066819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p:nvPr/>
        </p:nvSpPr>
        <p:spPr>
          <a:xfrm>
            <a:off x="3492150" y="2495850"/>
            <a:ext cx="2159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3500">
                <a:solidFill>
                  <a:srgbClr val="A6F750"/>
                </a:solidFill>
                <a:latin typeface="Ubuntu Light"/>
                <a:ea typeface="Ubuntu Light"/>
                <a:cs typeface="Ubuntu Light"/>
                <a:sym typeface="Ubuntu Light"/>
              </a:rPr>
              <a:t>Obrigada</a:t>
            </a:r>
            <a:endParaRPr sz="3500">
              <a:solidFill>
                <a:srgbClr val="A6F750"/>
              </a:solidFill>
              <a:latin typeface="Ubuntu Light"/>
              <a:ea typeface="Ubuntu Light"/>
              <a:cs typeface="Ubuntu Light"/>
              <a:sym typeface="Ubuntu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_Contextualização da importância dos métodos ágeis no desenvolvimento de software e em outras áreas.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4" name="Google Shape;62;p14">
            <a:extLst>
              <a:ext uri="{FF2B5EF4-FFF2-40B4-BE49-F238E27FC236}">
                <a16:creationId xmlns:a16="http://schemas.microsoft.com/office/drawing/2014/main" id="{936E5BB6-7804-2BC6-FA71-6B75953CD49B}"/>
              </a:ext>
            </a:extLst>
          </p:cNvPr>
          <p:cNvSpPr txBox="1"/>
          <p:nvPr/>
        </p:nvSpPr>
        <p:spPr>
          <a:xfrm>
            <a:off x="184283" y="459547"/>
            <a:ext cx="8775434"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b="0" i="0" dirty="0">
                <a:solidFill>
                  <a:schemeClr val="bg1"/>
                </a:solidFill>
                <a:effectLst/>
                <a:latin typeface="Fira Code" pitchFamily="49" charset="0"/>
                <a:ea typeface="Fira Code" pitchFamily="49" charset="0"/>
                <a:cs typeface="Fira Code" pitchFamily="49" charset="0"/>
              </a:rPr>
              <a:t>Conhecer a importância dos métodos ágeis no desenvolvimento de software e em outras áreas é crucial para estabelecer a base e a relevância do assunto.</a:t>
            </a:r>
          </a:p>
          <a:p>
            <a:pPr marL="0" lvl="0" indent="0" algn="l" rtl="0">
              <a:spcBef>
                <a:spcPts val="0"/>
              </a:spcBef>
              <a:spcAft>
                <a:spcPts val="0"/>
              </a:spcAft>
              <a:buNone/>
            </a:pPr>
            <a:endParaRPr lang="pt-BR" sz="1200" dirty="0">
              <a:solidFill>
                <a:schemeClr val="bg1"/>
              </a:solidFill>
              <a:latin typeface="Fira Code" pitchFamily="49" charset="0"/>
              <a:ea typeface="Fira Code" pitchFamily="49" charset="0"/>
              <a:cs typeface="Fira Code" pitchFamily="49" charset="0"/>
              <a:sym typeface="Fira Code Light"/>
            </a:endParaRPr>
          </a:p>
          <a:p>
            <a:pPr marL="0" lvl="0" indent="0" algn="l" rtl="0">
              <a:spcBef>
                <a:spcPts val="0"/>
              </a:spcBef>
              <a:spcAft>
                <a:spcPts val="0"/>
              </a:spcAft>
              <a:buNone/>
            </a:pPr>
            <a:endParaRPr sz="1200" dirty="0">
              <a:solidFill>
                <a:schemeClr val="bg1"/>
              </a:solidFill>
              <a:latin typeface="Fira Code" pitchFamily="49" charset="0"/>
              <a:ea typeface="Fira Code" pitchFamily="49" charset="0"/>
              <a:cs typeface="Fira Code" pitchFamily="49" charset="0"/>
              <a:sym typeface="Fira Code Light"/>
            </a:endParaRPr>
          </a:p>
        </p:txBody>
      </p:sp>
      <p:pic>
        <p:nvPicPr>
          <p:cNvPr id="2" name="Imagem 1">
            <a:extLst>
              <a:ext uri="{FF2B5EF4-FFF2-40B4-BE49-F238E27FC236}">
                <a16:creationId xmlns:a16="http://schemas.microsoft.com/office/drawing/2014/main" id="{DC6D4AC1-73D2-9799-4E7E-5305769B40D2}"/>
              </a:ext>
            </a:extLst>
          </p:cNvPr>
          <p:cNvPicPr>
            <a:picLocks noChangeAspect="1"/>
          </p:cNvPicPr>
          <p:nvPr/>
        </p:nvPicPr>
        <p:blipFill>
          <a:blip r:embed="rId3"/>
          <a:stretch>
            <a:fillRect/>
          </a:stretch>
        </p:blipFill>
        <p:spPr>
          <a:xfrm>
            <a:off x="323035" y="1219069"/>
            <a:ext cx="5071925" cy="4036384"/>
          </a:xfrm>
          <a:prstGeom prst="rect">
            <a:avLst/>
          </a:prstGeom>
        </p:spPr>
      </p:pic>
    </p:spTree>
    <p:extLst>
      <p:ext uri="{BB962C8B-B14F-4D97-AF65-F5344CB8AC3E}">
        <p14:creationId xmlns:p14="http://schemas.microsoft.com/office/powerpoint/2010/main" val="71780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r>
              <a:rPr lang="pt-BR" b="0" i="0" dirty="0">
                <a:solidFill>
                  <a:schemeClr val="bg1"/>
                </a:solidFill>
                <a:effectLst/>
                <a:latin typeface="Fira Code" pitchFamily="49" charset="0"/>
                <a:ea typeface="Fira Code" pitchFamily="49" charset="0"/>
                <a:cs typeface="Fira Code" pitchFamily="49" charset="0"/>
              </a:rPr>
              <a:t>A evolução da tecnologia está intrinsecamente ligada às mudanças nas demandas dos clientes e às suas crescentes expectativas.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Avanços Tecnológicos</a:t>
            </a:r>
            <a:r>
              <a:rPr lang="pt-BR" b="0" i="0" dirty="0">
                <a:solidFill>
                  <a:schemeClr val="bg1"/>
                </a:solidFill>
                <a:effectLst/>
                <a:latin typeface="Fira Code" pitchFamily="49" charset="0"/>
                <a:ea typeface="Fira Code" pitchFamily="49" charset="0"/>
                <a:cs typeface="Fira Code" pitchFamily="49" charset="0"/>
              </a:rPr>
              <a:t>: A tecnologia está em constante evolução, com avanços rápidos em áreas como inteligência artificial, internet das coisas, computação em nuvem, realidade virtual e aumentada, entre outras. Esses avanços tecnológicos criam novas oportunidades para empresas atenderem às necessidades dos clientes de maneiras mais eficazes e inovadoras.</a:t>
            </a:r>
          </a:p>
          <a:p>
            <a:pPr algn="just"/>
            <a:endParaRPr lang="pt-BR" b="0" i="0" dirty="0">
              <a:solidFill>
                <a:schemeClr val="bg1"/>
              </a:solidFill>
              <a:effectLst/>
              <a:latin typeface="Fira Code" pitchFamily="49" charset="0"/>
              <a:ea typeface="Fira Code" pitchFamily="49" charset="0"/>
              <a:cs typeface="Fira Code" pitchFamily="49" charset="0"/>
            </a:endParaRPr>
          </a:p>
          <a:p>
            <a:pPr algn="just"/>
            <a:endParaRPr lang="pt-BR" dirty="0">
              <a:solidFill>
                <a:schemeClr val="bg1"/>
              </a:solidFill>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Mudanças nas Expectativas dos Clientes</a:t>
            </a:r>
            <a:r>
              <a:rPr lang="pt-BR" b="0" i="0" dirty="0">
                <a:solidFill>
                  <a:schemeClr val="bg1"/>
                </a:solidFill>
                <a:effectLst/>
                <a:latin typeface="Fira Code" pitchFamily="49" charset="0"/>
                <a:ea typeface="Fira Code" pitchFamily="49" charset="0"/>
                <a:cs typeface="Fira Code" pitchFamily="49" charset="0"/>
              </a:rPr>
              <a:t>: À medida que novas tecnologias se tornam parte integrante da vida cotidiana, as expectativas dos clientes também mudam. Eles esperam experiências mais personalizadas, convenientes e eficientes. Por exemplo, a capacidade de fazer compras online, rastrear entregas em tempo real ou receber recomendações de produtos com base em seus históricos de compra são agora consideradas normais.</a:t>
            </a:r>
          </a:p>
          <a:p>
            <a:endParaRPr lang="pt-BR" dirty="0">
              <a:solidFill>
                <a:schemeClr val="bg1"/>
              </a:solidFill>
              <a:latin typeface="Fira Code" pitchFamily="49" charset="0"/>
              <a:ea typeface="Fira Code" pitchFamily="49" charset="0"/>
              <a:cs typeface="Fira Code" pitchFamily="49" charset="0"/>
            </a:endParaRPr>
          </a:p>
          <a:p>
            <a:endParaRPr lang="pt-BR" dirty="0">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414467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84284" y="-511049"/>
            <a:ext cx="877543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0" i="0" dirty="0">
                <a:solidFill>
                  <a:srgbClr val="92D050"/>
                </a:solidFill>
                <a:effectLst/>
                <a:latin typeface="Fira Code" pitchFamily="49" charset="0"/>
                <a:ea typeface="Fira Code" pitchFamily="49" charset="0"/>
                <a:cs typeface="Fira Code" pitchFamily="49" charset="0"/>
              </a:rPr>
              <a:t>_evolução da tecnologia e as demandas dos clientes</a:t>
            </a:r>
            <a:endParaRPr sz="1200" dirty="0">
              <a:solidFill>
                <a:srgbClr val="92D050"/>
              </a:solidFill>
              <a:latin typeface="Fira Code" pitchFamily="49" charset="0"/>
              <a:ea typeface="Fira Code" pitchFamily="49" charset="0"/>
              <a:cs typeface="Fira Code" pitchFamily="49" charset="0"/>
              <a:sym typeface="Ubuntu Light"/>
            </a:endParaRPr>
          </a:p>
        </p:txBody>
      </p:sp>
      <p:sp>
        <p:nvSpPr>
          <p:cNvPr id="7" name="CaixaDeTexto 6">
            <a:extLst>
              <a:ext uri="{FF2B5EF4-FFF2-40B4-BE49-F238E27FC236}">
                <a16:creationId xmlns:a16="http://schemas.microsoft.com/office/drawing/2014/main" id="{EEE663B1-AC18-CB05-6964-51286139A53E}"/>
              </a:ext>
            </a:extLst>
          </p:cNvPr>
          <p:cNvSpPr txBox="1"/>
          <p:nvPr/>
        </p:nvSpPr>
        <p:spPr>
          <a:xfrm>
            <a:off x="93726" y="115300"/>
            <a:ext cx="8931402" cy="4185761"/>
          </a:xfrm>
          <a:prstGeom prst="rect">
            <a:avLst/>
          </a:prstGeom>
          <a:noFill/>
        </p:spPr>
        <p:txBody>
          <a:bodyPr wrap="square">
            <a:spAutoFit/>
          </a:bodyPr>
          <a:lstStyle/>
          <a:p>
            <a:pPr algn="just"/>
            <a:r>
              <a:rPr lang="pt-BR" b="1" i="0" dirty="0">
                <a:solidFill>
                  <a:schemeClr val="bg1"/>
                </a:solidFill>
                <a:effectLst/>
                <a:latin typeface="Fira Code" pitchFamily="49" charset="0"/>
                <a:ea typeface="Fira Code" pitchFamily="49" charset="0"/>
                <a:cs typeface="Fira Code" pitchFamily="49" charset="0"/>
              </a:rPr>
              <a:t>Personalização e Experiência do Cliente</a:t>
            </a:r>
            <a:r>
              <a:rPr lang="pt-BR" b="0" i="0" dirty="0">
                <a:solidFill>
                  <a:schemeClr val="bg1"/>
                </a:solidFill>
                <a:effectLst/>
                <a:latin typeface="Fira Code" pitchFamily="49" charset="0"/>
                <a:ea typeface="Fira Code" pitchFamily="49" charset="0"/>
                <a:cs typeface="Fira Code" pitchFamily="49" charset="0"/>
              </a:rPr>
              <a:t>: Os clientes valorizam cada vez mais a personalização. As empresas estão usando tecnologias avançadas, como aprendizado de máquina e análise de dados, para entender melhor os gostos e preferências dos clientes e oferecer experiências sob medida.</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Integração Multicanal</a:t>
            </a:r>
            <a:r>
              <a:rPr lang="pt-BR" b="0" i="0" dirty="0">
                <a:solidFill>
                  <a:schemeClr val="bg1"/>
                </a:solidFill>
                <a:effectLst/>
                <a:latin typeface="Fira Code" pitchFamily="49" charset="0"/>
                <a:ea typeface="Fira Code" pitchFamily="49" charset="0"/>
                <a:cs typeface="Fira Code" pitchFamily="49" charset="0"/>
              </a:rPr>
              <a:t>: Os clientes hoje interagem com as empresas por meio de uma variedade de canais, como websites, aplicativos móveis, redes sociais, </a:t>
            </a:r>
            <a:r>
              <a:rPr lang="pt-BR" b="0" i="0" dirty="0" err="1">
                <a:solidFill>
                  <a:schemeClr val="bg1"/>
                </a:solidFill>
                <a:effectLst/>
                <a:latin typeface="Fira Code" pitchFamily="49" charset="0"/>
                <a:ea typeface="Fira Code" pitchFamily="49" charset="0"/>
                <a:cs typeface="Fira Code" pitchFamily="49" charset="0"/>
              </a:rPr>
              <a:t>chatbots</a:t>
            </a:r>
            <a:r>
              <a:rPr lang="pt-BR" b="0" i="0" dirty="0">
                <a:solidFill>
                  <a:schemeClr val="bg1"/>
                </a:solidFill>
                <a:effectLst/>
                <a:latin typeface="Fira Code" pitchFamily="49" charset="0"/>
                <a:ea typeface="Fira Code" pitchFamily="49" charset="0"/>
                <a:cs typeface="Fira Code" pitchFamily="49" charset="0"/>
              </a:rPr>
              <a:t>, e-mail e lojas físicas. As empresas precisam garantir uma experiência consistente e integrada em todos esses canais.</a:t>
            </a: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Mobilidade e Acessibilidade</a:t>
            </a:r>
            <a:r>
              <a:rPr lang="pt-BR" b="0" i="0" dirty="0">
                <a:solidFill>
                  <a:schemeClr val="bg1"/>
                </a:solidFill>
                <a:effectLst/>
                <a:latin typeface="Fira Code" pitchFamily="49" charset="0"/>
                <a:ea typeface="Fira Code" pitchFamily="49" charset="0"/>
                <a:cs typeface="Fira Code" pitchFamily="49" charset="0"/>
              </a:rPr>
              <a:t>: Com o aumento do uso de dispositivos móveis, as empresas precisam garantir que seus serviços e produtos sejam acessíveis em plataformas móveis e atendam às necessidades dos clientes em movimento.</a:t>
            </a:r>
            <a:endParaRPr lang="pt-BR" dirty="0">
              <a:solidFill>
                <a:schemeClr val="bg1"/>
              </a:solidFill>
              <a:latin typeface="Fira Code" pitchFamily="49" charset="0"/>
              <a:ea typeface="Fira Code" pitchFamily="49" charset="0"/>
              <a:cs typeface="Fira Code" pitchFamily="49" charset="0"/>
            </a:endParaRPr>
          </a:p>
          <a:p>
            <a:pPr algn="just"/>
            <a:endParaRPr lang="pt-BR" b="1" i="0" dirty="0">
              <a:solidFill>
                <a:schemeClr val="bg1"/>
              </a:solidFill>
              <a:effectLst/>
              <a:latin typeface="Fira Code" pitchFamily="49" charset="0"/>
              <a:ea typeface="Fira Code" pitchFamily="49" charset="0"/>
              <a:cs typeface="Fira Code" pitchFamily="49" charset="0"/>
            </a:endParaRPr>
          </a:p>
          <a:p>
            <a:pPr algn="just"/>
            <a:r>
              <a:rPr lang="pt-BR" b="1" i="0" dirty="0">
                <a:solidFill>
                  <a:schemeClr val="bg1"/>
                </a:solidFill>
                <a:effectLst/>
                <a:latin typeface="Fira Code" pitchFamily="49" charset="0"/>
                <a:ea typeface="Fira Code" pitchFamily="49" charset="0"/>
                <a:cs typeface="Fira Code" pitchFamily="49" charset="0"/>
              </a:rPr>
              <a:t>Segurança e Privacidade</a:t>
            </a:r>
            <a:r>
              <a:rPr lang="pt-BR" b="0" i="0" dirty="0">
                <a:solidFill>
                  <a:schemeClr val="bg1"/>
                </a:solidFill>
                <a:effectLst/>
                <a:latin typeface="Fira Code" pitchFamily="49" charset="0"/>
                <a:ea typeface="Fira Code" pitchFamily="49" charset="0"/>
                <a:cs typeface="Fira Code" pitchFamily="49" charset="0"/>
              </a:rPr>
              <a:t>: Com a crescente conscientização sobre questões de segurança e privacidade de dados, os clientes esperam que as empresas protejam suas informações pessoais. Isso coloca um foco maior na segurança cibernética e na conformidade com regulamentações de privacidade.</a:t>
            </a:r>
          </a:p>
          <a:p>
            <a:pPr algn="just"/>
            <a:endParaRPr lang="pt-BR" b="0" i="0" dirty="0">
              <a:solidFill>
                <a:schemeClr val="bg1"/>
              </a:solidFill>
              <a:effectLst/>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35022646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15713</TotalTime>
  <Words>8119</Words>
  <Application>Microsoft Macintosh PowerPoint</Application>
  <PresentationFormat>Apresentação na tela (16:10)</PresentationFormat>
  <Paragraphs>530</Paragraphs>
  <Slides>66</Slides>
  <Notes>66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66</vt:i4>
      </vt:variant>
    </vt:vector>
  </HeadingPairs>
  <TitlesOfParts>
    <vt:vector size="74" baseType="lpstr">
      <vt:lpstr>Arial</vt:lpstr>
      <vt:lpstr>Ubuntu Light</vt:lpstr>
      <vt:lpstr>Fira Code Light</vt:lpstr>
      <vt:lpstr>Ubuntu</vt:lpstr>
      <vt:lpstr>Fira Code</vt:lpstr>
      <vt:lpstr>Wingdings</vt:lpstr>
      <vt:lpstr>-apple-system</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Jaqueline de Carvalho Laurenti</cp:lastModifiedBy>
  <cp:revision>24</cp:revision>
  <dcterms:modified xsi:type="dcterms:W3CDTF">2023-10-11T22:35:59Z</dcterms:modified>
</cp:coreProperties>
</file>